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48" r:id="rId1"/>
    <p:sldMasterId id="2147483660" r:id="rId2"/>
    <p:sldMasterId id="2147483673" r:id="rId3"/>
    <p:sldMasterId id="2147483688" r:id="rId4"/>
    <p:sldMasterId id="2147483696" r:id="rId5"/>
    <p:sldMasterId id="2147483712" r:id="rId6"/>
  </p:sldMasterIdLst>
  <p:notesMasterIdLst>
    <p:notesMasterId r:id="rId69"/>
  </p:notesMasterIdLst>
  <p:sldIdLst>
    <p:sldId id="257" r:id="rId7"/>
    <p:sldId id="2076137319" r:id="rId8"/>
    <p:sldId id="2147469499" r:id="rId9"/>
    <p:sldId id="2147469514" r:id="rId10"/>
    <p:sldId id="2147469515" r:id="rId11"/>
    <p:sldId id="2076137009" r:id="rId12"/>
    <p:sldId id="8399" r:id="rId13"/>
    <p:sldId id="8410" r:id="rId14"/>
    <p:sldId id="2076137317" r:id="rId15"/>
    <p:sldId id="2076137320" r:id="rId16"/>
    <p:sldId id="10257" r:id="rId17"/>
    <p:sldId id="1604" r:id="rId18"/>
    <p:sldId id="2076136963" r:id="rId19"/>
    <p:sldId id="295" r:id="rId20"/>
    <p:sldId id="2076137321" r:id="rId21"/>
    <p:sldId id="1986" r:id="rId22"/>
    <p:sldId id="2076137322" r:id="rId23"/>
    <p:sldId id="274" r:id="rId24"/>
    <p:sldId id="284" r:id="rId25"/>
    <p:sldId id="290" r:id="rId26"/>
    <p:sldId id="291" r:id="rId27"/>
    <p:sldId id="292" r:id="rId28"/>
    <p:sldId id="2076137323" r:id="rId29"/>
    <p:sldId id="2147469829" r:id="rId30"/>
    <p:sldId id="2147469830" r:id="rId31"/>
    <p:sldId id="2076137324" r:id="rId32"/>
    <p:sldId id="2076137325" r:id="rId33"/>
    <p:sldId id="2076137326" r:id="rId34"/>
    <p:sldId id="275" r:id="rId35"/>
    <p:sldId id="261" r:id="rId36"/>
    <p:sldId id="2147469934" r:id="rId37"/>
    <p:sldId id="2147469510" r:id="rId38"/>
    <p:sldId id="2147469517" r:id="rId39"/>
    <p:sldId id="2076137328" r:id="rId40"/>
    <p:sldId id="2147469518" r:id="rId41"/>
    <p:sldId id="2147469931" r:id="rId42"/>
    <p:sldId id="2076137329" r:id="rId43"/>
    <p:sldId id="2147469926" r:id="rId44"/>
    <p:sldId id="2147469927" r:id="rId45"/>
    <p:sldId id="2147469937" r:id="rId46"/>
    <p:sldId id="2147469935" r:id="rId47"/>
    <p:sldId id="2076136821" r:id="rId48"/>
    <p:sldId id="2147469922" r:id="rId49"/>
    <p:sldId id="2147469923" r:id="rId50"/>
    <p:sldId id="2147469924" r:id="rId51"/>
    <p:sldId id="2147469925" r:id="rId52"/>
    <p:sldId id="2147469928" r:id="rId53"/>
    <p:sldId id="2147469938" r:id="rId54"/>
    <p:sldId id="2147469939" r:id="rId55"/>
    <p:sldId id="2147469940" r:id="rId56"/>
    <p:sldId id="2147469509" r:id="rId57"/>
    <p:sldId id="2147469508" r:id="rId58"/>
    <p:sldId id="2147469500" r:id="rId59"/>
    <p:sldId id="2076136981" r:id="rId60"/>
    <p:sldId id="2076136982" r:id="rId61"/>
    <p:sldId id="2076136985" r:id="rId62"/>
    <p:sldId id="2076136983" r:id="rId63"/>
    <p:sldId id="2076136986" r:id="rId64"/>
    <p:sldId id="2076136984" r:id="rId65"/>
    <p:sldId id="2076136987" r:id="rId66"/>
    <p:sldId id="2076136992" r:id="rId67"/>
    <p:sldId id="265" r:id="rId68"/>
  </p:sldIdLst>
  <p:sldSz cx="12192000" cy="6858000"/>
  <p:notesSz cx="6858000" cy="9144000"/>
  <p:embeddedFontLst>
    <p:embeddedFont>
      <p:font typeface=" Fira Code" panose="020B060402020202020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Calibri Light" panose="020F0302020204030204" pitchFamily="34" charset="0"/>
      <p:regular r:id="rId78"/>
      <p:italic r:id="rId79"/>
    </p:embeddedFont>
    <p:embeddedFont>
      <p:font typeface="Consolas" panose="020B0609020204030204" pitchFamily="49" charset="0"/>
      <p:regular r:id="rId80"/>
      <p:bold r:id="rId81"/>
      <p:italic r:id="rId82"/>
      <p:boldItalic r:id="rId83"/>
    </p:embeddedFont>
    <p:embeddedFont>
      <p:font typeface="Open Sans" panose="020B0606030504020204" pitchFamily="34" charset="0"/>
      <p:regular r:id="rId84"/>
      <p:bold r:id="rId85"/>
      <p:italic r:id="rId86"/>
      <p:boldItalic r:id="rId87"/>
    </p:embeddedFont>
    <p:embeddedFont>
      <p:font typeface="Segoe UI" panose="020B0502040204020203" pitchFamily="34" charset="0"/>
      <p:regular r:id="rId88"/>
      <p:bold r:id="rId89"/>
      <p:italic r:id="rId90"/>
      <p:boldItalic r:id="rId91"/>
    </p:embeddedFont>
    <p:embeddedFont>
      <p:font typeface="Segoe UI Light" panose="020B0502040204020203" pitchFamily="34" charset="0"/>
      <p:regular r:id="rId92"/>
      <p:italic r:id="rId93"/>
    </p:embeddedFont>
    <p:embeddedFont>
      <p:font typeface="Segoe UI Semibold" panose="020B0702040204020203" pitchFamily="34" charset="0"/>
      <p:regular r:id="rId94"/>
      <p:bold r:id="rId95"/>
      <p:italic r:id="rId96"/>
      <p:boldItalic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1E1E1E"/>
    <a:srgbClr val="0000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FCA2D-063D-AC49-8FE0-C436400A90FB}" v="45" dt="2021-07-22T18:51:44.776"/>
    <p1510:client id="{A89A3ECE-4265-4819-911D-20F545C17FF7}" v="154" dt="2021-07-23T16:40:28.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70" autoAdjust="0"/>
  </p:normalViewPr>
  <p:slideViewPr>
    <p:cSldViewPr snapToGrid="0">
      <p:cViewPr varScale="1">
        <p:scale>
          <a:sx n="91" d="100"/>
          <a:sy n="91" d="100"/>
        </p:scale>
        <p:origin x="372" y="96"/>
      </p:cViewPr>
      <p:guideLst/>
    </p:cSldViewPr>
  </p:slideViewPr>
  <p:notesTextViewPr>
    <p:cViewPr>
      <p:scale>
        <a:sx n="1" d="1"/>
        <a:sy n="1" d="1"/>
      </p:scale>
      <p:origin x="0" y="0"/>
    </p:cViewPr>
  </p:notesTextViewPr>
  <p:notesViewPr>
    <p:cSldViewPr snapToGrid="0">
      <p:cViewPr varScale="1">
        <p:scale>
          <a:sx n="80" d="100"/>
          <a:sy n="80" d="100"/>
        </p:scale>
        <p:origin x="593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5.fntdata"/><Relationship Id="rId79" Type="http://schemas.openxmlformats.org/officeDocument/2006/relationships/font" Target="fonts/font10.fntdata"/><Relationship Id="rId102" Type="http://schemas.microsoft.com/office/2015/10/relationships/revisionInfo" Target="revisionInfo.xml"/><Relationship Id="rId5" Type="http://schemas.openxmlformats.org/officeDocument/2006/relationships/slideMaster" Target="slideMasters/slideMaster5.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7.fntdata"/><Relationship Id="rId97" Type="http://schemas.openxmlformats.org/officeDocument/2006/relationships/font" Target="fonts/font28.fntdata"/><Relationship Id="rId7" Type="http://schemas.openxmlformats.org/officeDocument/2006/relationships/slide" Target="slides/slide1.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font" Target="fonts/font18.fntdata"/><Relationship Id="rId61" Type="http://schemas.openxmlformats.org/officeDocument/2006/relationships/slide" Target="slides/slide55.xml"/><Relationship Id="rId82" Type="http://schemas.openxmlformats.org/officeDocument/2006/relationships/font" Target="fonts/font13.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font" Target="fonts/font8.fntdata"/><Relationship Id="rId100"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presProps" Target="presProps.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6733D-2B8E-4794-B148-1B90723F6F83}"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75C7-E56D-4370-9C4E-FB83352C3BFC}" type="slidenum">
              <a:rPr lang="en-US" smtClean="0"/>
              <a:t>‹#›</a:t>
            </a:fld>
            <a:endParaRPr lang="en-US"/>
          </a:p>
        </p:txBody>
      </p:sp>
    </p:spTree>
    <p:extLst>
      <p:ext uri="{BB962C8B-B14F-4D97-AF65-F5344CB8AC3E}">
        <p14:creationId xmlns:p14="http://schemas.microsoft.com/office/powerpoint/2010/main" val="302055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317370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8604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15</a:t>
            </a:fld>
            <a:endParaRPr lang="en-US"/>
          </a:p>
        </p:txBody>
      </p:sp>
    </p:spTree>
    <p:extLst>
      <p:ext uri="{BB962C8B-B14F-4D97-AF65-F5344CB8AC3E}">
        <p14:creationId xmlns:p14="http://schemas.microsoft.com/office/powerpoint/2010/main" val="357191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handler architecture makes it easy to hook into any property and add/modify behavior right in .NET MAUI</a:t>
            </a:r>
          </a:p>
          <a:p>
            <a:endParaRPr lang="en-US" dirty="0"/>
          </a:p>
          <a:p>
            <a:r>
              <a:rPr lang="en-US" dirty="0"/>
              <a:t>In this example we hook into the background color and change the Android underline visibility on the Entry. </a:t>
            </a:r>
          </a:p>
          <a:p>
            <a:endParaRPr lang="en-US" dirty="0"/>
          </a:p>
          <a:p>
            <a:r>
              <a:rPr lang="en-US" dirty="0"/>
              <a:t>We could also, with a little more effort, add a custom property mapping specific to the underline and implement that with almost identical code. </a:t>
            </a:r>
          </a:p>
        </p:txBody>
      </p:sp>
      <p:sp>
        <p:nvSpPr>
          <p:cNvPr id="4" name="Slide Number Placeholder 3"/>
          <p:cNvSpPr>
            <a:spLocks noGrp="1"/>
          </p:cNvSpPr>
          <p:nvPr>
            <p:ph type="sldNum" sz="quarter" idx="5"/>
          </p:nvPr>
        </p:nvSpPr>
        <p:spPr/>
        <p:txBody>
          <a:bodyPr/>
          <a:lstStyle/>
          <a:p>
            <a:fld id="{47BF75C7-E56D-4370-9C4E-FB83352C3BFC}" type="slidenum">
              <a:rPr lang="en-US" smtClean="0"/>
              <a:t>16</a:t>
            </a:fld>
            <a:endParaRPr lang="en-US"/>
          </a:p>
        </p:txBody>
      </p:sp>
    </p:spTree>
    <p:extLst>
      <p:ext uri="{BB962C8B-B14F-4D97-AF65-F5344CB8AC3E}">
        <p14:creationId xmlns:p14="http://schemas.microsoft.com/office/powerpoint/2010/main" val="2464139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17</a:t>
            </a:fld>
            <a:endParaRPr lang="en-US"/>
          </a:p>
        </p:txBody>
      </p:sp>
    </p:spTree>
    <p:extLst>
      <p:ext uri="{BB962C8B-B14F-4D97-AF65-F5344CB8AC3E}">
        <p14:creationId xmlns:p14="http://schemas.microsoft.com/office/powerpoint/2010/main" val="3241756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project can now publish to any of the platforms supported.</a:t>
            </a:r>
          </a:p>
          <a:p>
            <a:r>
              <a:rPr lang="en-US" dirty="0"/>
              <a:t>Images are optimized at build time for the multiple densities of screens required across all the platforms you target.</a:t>
            </a:r>
          </a:p>
          <a:p>
            <a:r>
              <a:rPr lang="en-US" dirty="0"/>
              <a:t>Fonts are registered in one location for every platform, and you can alias the name as you desire.</a:t>
            </a:r>
          </a:p>
          <a:p>
            <a:r>
              <a:rPr lang="en-US" dirty="0"/>
              <a:t>Platform code can all live within this one, multi-targeted project.</a:t>
            </a:r>
          </a:p>
          <a:p>
            <a:r>
              <a:rPr lang="en-US" dirty="0"/>
              <a:t>Splash screen support makes it easy to declare a visual asset (PNG or SVG for example) and a background color.</a:t>
            </a:r>
          </a:p>
        </p:txBody>
      </p:sp>
      <p:sp>
        <p:nvSpPr>
          <p:cNvPr id="4" name="Slide Number Placeholder 3"/>
          <p:cNvSpPr>
            <a:spLocks noGrp="1"/>
          </p:cNvSpPr>
          <p:nvPr>
            <p:ph type="sldNum" sz="quarter" idx="5"/>
          </p:nvPr>
        </p:nvSpPr>
        <p:spPr/>
        <p:txBody>
          <a:bodyPr/>
          <a:lstStyle/>
          <a:p>
            <a:fld id="{47BF75C7-E56D-4370-9C4E-FB83352C3BFC}" type="slidenum">
              <a:rPr lang="en-US" smtClean="0"/>
              <a:t>19</a:t>
            </a:fld>
            <a:endParaRPr lang="en-US"/>
          </a:p>
        </p:txBody>
      </p:sp>
    </p:spTree>
    <p:extLst>
      <p:ext uri="{BB962C8B-B14F-4D97-AF65-F5344CB8AC3E}">
        <p14:creationId xmlns:p14="http://schemas.microsoft.com/office/powerpoint/2010/main" val="208292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975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“Hot Restart” enables you to use your Apple developer account, a Windows dev machine, and any iOS device to build and test iOS apps.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708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2</a:t>
            </a:fld>
            <a:endParaRPr lang="en-US"/>
          </a:p>
        </p:txBody>
      </p:sp>
    </p:spTree>
    <p:extLst>
      <p:ext uri="{BB962C8B-B14F-4D97-AF65-F5344CB8AC3E}">
        <p14:creationId xmlns:p14="http://schemas.microsoft.com/office/powerpoint/2010/main" val="1644078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live whether it’s C#, CSS, Razor, or XAML. Less time building and more time coding.</a:t>
            </a:r>
          </a:p>
          <a:p>
            <a:endParaRPr lang="en-US" dirty="0"/>
          </a:p>
          <a:p>
            <a:r>
              <a:rPr lang="en-US" dirty="0"/>
              <a:t>In a future Visual Studio 2022 release you’ll also be able to see your app right inside the IDE where you can inspect elements and set UI guides.</a:t>
            </a:r>
          </a:p>
          <a:p>
            <a:endParaRPr lang="en-US" dirty="0"/>
          </a:p>
          <a:p>
            <a:r>
              <a:rPr lang="en-US" dirty="0"/>
              <a:t>(this is showing </a:t>
            </a:r>
            <a:r>
              <a:rPr lang="en-US" dirty="0" err="1"/>
              <a:t>Xamarin.Forms</a:t>
            </a:r>
            <a:r>
              <a:rPr lang="en-US" dirty="0"/>
              <a:t> and will be replaced with a .NET MAUI example. Same technology)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676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01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35</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00795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sliding scale of choosing how much or how little native vs web you want to 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2070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8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And, our partners building controls make much of this possible, creating gorgeous pre-built UI controls for you to drop right in to your app</a:t>
            </a:r>
          </a:p>
        </p:txBody>
      </p:sp>
    </p:spTree>
    <p:extLst>
      <p:ext uri="{BB962C8B-B14F-4D97-AF65-F5344CB8AC3E}">
        <p14:creationId xmlns:p14="http://schemas.microsoft.com/office/powerpoint/2010/main" val="1413534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51</a:t>
            </a:fld>
            <a:endParaRPr lang="en-US"/>
          </a:p>
        </p:txBody>
      </p:sp>
    </p:spTree>
    <p:extLst>
      <p:ext uri="{BB962C8B-B14F-4D97-AF65-F5344CB8AC3E}">
        <p14:creationId xmlns:p14="http://schemas.microsoft.com/office/powerpoint/2010/main" val="3769060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52</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294CD5-0ABA-474F-87AD-1C7F4F1D3CC3}" type="slidenum">
              <a:rPr lang="en-US" smtClean="0"/>
              <a:t>6</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8</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it native?</a:t>
            </a:r>
          </a:p>
          <a:p>
            <a:endParaRPr lang="en-US" dirty="0"/>
          </a:p>
          <a:p>
            <a:pPr marL="228600" indent="-228600">
              <a:buAutoNum type="arabicPeriod"/>
            </a:pPr>
            <a:r>
              <a:rPr lang="en-US" dirty="0"/>
              <a:t>Everything starts with your app code. This is where you want to spend all your time being productive. And you want to deliver your app on 1+ devices</a:t>
            </a:r>
          </a:p>
          <a:p>
            <a:pPr marL="228600" indent="-228600">
              <a:buAutoNum type="arabicPeriod"/>
            </a:pPr>
            <a:r>
              <a:rPr lang="en-US" dirty="0"/>
              <a:t>The first layer of the technology cake is the native platform SDK. This what Google, Android, and Microsoft ship for those platforms</a:t>
            </a:r>
          </a:p>
          <a:p>
            <a:pPr marL="228600" indent="-228600">
              <a:buAutoNum type="arabicPeriod"/>
            </a:pPr>
            <a:r>
              <a:rPr lang="en-US" dirty="0"/>
              <a:t>So how do we get from our .NET app code to those platforms and running on devices?</a:t>
            </a:r>
          </a:p>
          <a:p>
            <a:pPr marL="228600" indent="-228600">
              <a:buAutoNum type="arabicPeriod"/>
            </a:pPr>
            <a:r>
              <a:rPr lang="en-US" dirty="0"/>
              <a:t>First we need something that can run .NET code: the .NET Runtime. (Yes, it uses </a:t>
            </a:r>
            <a:r>
              <a:rPr lang="en-US" dirty="0" err="1"/>
              <a:t>MonoVM</a:t>
            </a:r>
            <a:r>
              <a:rPr lang="en-US" dirty="0"/>
              <a:t> on mobile and Mac, and </a:t>
            </a:r>
            <a:r>
              <a:rPr lang="en-US" dirty="0" err="1"/>
              <a:t>CoreCLR</a:t>
            </a:r>
            <a:r>
              <a:rPr lang="en-US" dirty="0"/>
              <a:t> on Windows, but that’s not terribly important because...)</a:t>
            </a:r>
          </a:p>
          <a:p>
            <a:pPr marL="228600" indent="-228600">
              <a:buAutoNum type="arabicPeriod"/>
            </a:pPr>
            <a:r>
              <a:rPr lang="en-US" dirty="0"/>
              <a:t>Next we need a common .NET API we can write our code against, and that’s the Base Class Library (BCL). New in .NET 6 app runtimes use the same BCL.</a:t>
            </a:r>
          </a:p>
          <a:p>
            <a:pPr marL="228600" indent="-228600">
              <a:buAutoNum type="arabicPeriod"/>
            </a:pPr>
            <a:r>
              <a:rPr lang="en-US" dirty="0"/>
              <a:t>To use .NET against native platform SDKs we need a .NET representation of them. We do this via binding a .NET API and implementation to the native API. When you call a native method from C#, it’s just as if you had done it from Obj-C, Swift, Java, Kotlin, or C++.</a:t>
            </a:r>
          </a:p>
          <a:p>
            <a:pPr marL="228600" indent="-228600">
              <a:buAutoNum type="arabicPeriod"/>
            </a:pPr>
            <a:r>
              <a:rPr lang="en-US" dirty="0"/>
              <a:t>The final layer of the cake that really makes it delicious is .NET MAUI. .NET MAUI provides a rich library of controls, layouts, and services that work across all of the platforms supported, so you need only master one API to get native apps. </a:t>
            </a:r>
          </a:p>
          <a:p>
            <a:pPr marL="228600" indent="-228600">
              <a:buAutoNum type="arabicPeriod"/>
            </a:pPr>
            <a:r>
              <a:rPr lang="en-US" dirty="0"/>
              <a:t>(next slide) 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9</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10</a:t>
            </a:fld>
            <a:endParaRPr lang="en-US"/>
          </a:p>
        </p:txBody>
      </p:sp>
    </p:spTree>
    <p:extLst>
      <p:ext uri="{BB962C8B-B14F-4D97-AF65-F5344CB8AC3E}">
        <p14:creationId xmlns:p14="http://schemas.microsoft.com/office/powerpoint/2010/main" val="3843573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59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6886971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4415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24937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96703431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9839784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34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37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6/28/2022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76429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21307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2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50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4416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09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505409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0441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151709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62202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71919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306506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6/28/2022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92873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489599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404820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285531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6/28/2022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973744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0545027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217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6/28/2022</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5965131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40855664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074759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902718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6931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85207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54854938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334732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46468295"/>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951283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54371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73584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96780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9379265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86082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584117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75962853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4561876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4326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84757387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3366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105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6/28/2022</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44.xml"/><Relationship Id="rId7"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theme" Target="../theme/theme5.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6/28/2022</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 id="2147483687" r:id="rId12"/>
    <p:sldLayoutId id="2147483734" r:id="rId13"/>
    <p:sldLayoutId id="2147483735" r:id="rId14"/>
    <p:sldLayoutId id="2147483736" r:id="rId15"/>
    <p:sldLayoutId id="2147483737" r:id="rId16"/>
    <p:sldLayoutId id="2147483738" r:id="rId17"/>
    <p:sldLayoutId id="2147483739" r:id="rId18"/>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6/28/2022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2" r:id="rId9"/>
    <p:sldLayoutId id="2147483670" r:id="rId10"/>
    <p:sldLayoutId id="2147483671"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6/28/2022</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1506345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6/28/2022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28739305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1641428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30" r:id="rId17"/>
    <p:sldLayoutId id="2147483731" r:id="rId18"/>
    <p:sldLayoutId id="2147483732" r:id="rId19"/>
    <p:sldLayoutId id="214748373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gif"/><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8.emf"/><Relationship Id="rId5" Type="http://schemas.openxmlformats.org/officeDocument/2006/relationships/image" Target="../media/image61.png"/><Relationship Id="rId4" Type="http://schemas.openxmlformats.org/officeDocument/2006/relationships/image" Target="../media/image60.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1.xml"/><Relationship Id="rId1" Type="http://schemas.openxmlformats.org/officeDocument/2006/relationships/slideLayout" Target="../slideLayouts/slideLayout76.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8.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emf"/><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78.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image" Target="../media/image75.emf"/></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76.xml"/><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video" Target="https://www.youtube.com/embed/XOhtHJlYRIM?feature=oembed" TargetMode="External"/><Relationship Id="rId4" Type="http://schemas.openxmlformats.org/officeDocument/2006/relationships/image" Target="../media/image83.jpe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21.svg"/><Relationship Id="rId2" Type="http://schemas.openxmlformats.org/officeDocument/2006/relationships/notesSlide" Target="../notesSlides/notesSlide3.xml"/><Relationship Id="rId16" Type="http://schemas.openxmlformats.org/officeDocument/2006/relationships/image" Target="../media/image25.svg"/><Relationship Id="rId1" Type="http://schemas.openxmlformats.org/officeDocument/2006/relationships/slideLayout" Target="../slideLayouts/slideLayout5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82.xml"/><Relationship Id="rId4" Type="http://schemas.openxmlformats.org/officeDocument/2006/relationships/image" Target="../media/image86.sv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48.emf"/><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rrgmCcf5vl8&amp;t=1s"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microsoft.com/office/2007/relationships/hdphoto" Target="../media/hdphoto2.wdp"/><Relationship Id="rId3" Type="http://schemas.openxmlformats.org/officeDocument/2006/relationships/image" Target="../media/image27.sv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0.png"/><Relationship Id="rId2" Type="http://schemas.openxmlformats.org/officeDocument/2006/relationships/image" Target="../media/image26.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60.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19" Type="http://schemas.openxmlformats.org/officeDocument/2006/relationships/image" Target="../media/image41.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svg"/></Relationships>
</file>

<file path=ppt/slides/_rels/slide40.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microsoft.com/office/2007/relationships/hdphoto" Target="../media/hdphoto4.wdp"/><Relationship Id="rId11" Type="http://schemas.openxmlformats.org/officeDocument/2006/relationships/image" Target="../media/image103.png"/><Relationship Id="rId5" Type="http://schemas.openxmlformats.org/officeDocument/2006/relationships/image" Target="../media/image100.png"/><Relationship Id="rId10" Type="http://schemas.microsoft.com/office/2007/relationships/hdphoto" Target="../media/hdphoto6.wdp"/><Relationship Id="rId4" Type="http://schemas.openxmlformats.org/officeDocument/2006/relationships/image" Target="../media/image99.png"/><Relationship Id="rId9" Type="http://schemas.openxmlformats.org/officeDocument/2006/relationships/image" Target="../media/image102.png"/></Relationships>
</file>

<file path=ppt/slides/_rels/slide4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80.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sv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28.emf"/><Relationship Id="rId10" Type="http://schemas.openxmlformats.org/officeDocument/2006/relationships/image" Target="../media/image56.png"/><Relationship Id="rId4" Type="http://schemas.openxmlformats.org/officeDocument/2006/relationships/image" Target="../media/image51.svg"/><Relationship Id="rId9"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 y="488"/>
            <a:ext cx="12190271" cy="710547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2597" y="1709984"/>
            <a:ext cx="10514108" cy="1824235"/>
          </a:xfrm>
        </p:spPr>
        <p:txBody>
          <a:bodyPr>
            <a:normAutofit/>
          </a:bodyPr>
          <a:lstStyle/>
          <a:p>
            <a:r>
              <a:rPr lang="en-US" sz="5400" dirty="0"/>
              <a:t>Introduction to App Development with .NET MAUI</a:t>
            </a:r>
            <a:endParaRPr lang="en-US" sz="5294"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2597" y="3361625"/>
            <a:ext cx="10514108" cy="2628141"/>
          </a:xfrm>
        </p:spPr>
        <p:txBody>
          <a:bodyPr anchor="b">
            <a:normAutofit/>
          </a:bodyPr>
          <a:lstStyle/>
          <a:p>
            <a:r>
              <a:rPr lang="en-US" dirty="0"/>
              <a:t>Speaker Name</a:t>
            </a:r>
          </a:p>
          <a:p>
            <a:r>
              <a:rPr lang="en-US" dirty="0"/>
              <a:t>Speaker Title</a:t>
            </a:r>
          </a:p>
          <a:p>
            <a:r>
              <a:rPr lang="en-US" dirty="0"/>
              <a:t>name@email.com</a:t>
            </a:r>
          </a:p>
          <a:p>
            <a:r>
              <a:rPr lang="en-US" dirty="0"/>
              <a:t>@twitterAccount</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659" y="3136148"/>
            <a:ext cx="4150600" cy="3831324"/>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Rich Library of Controls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p:txBody>
          <a:bodyPr/>
          <a:lstStyle/>
          <a:p>
            <a:r>
              <a:rPr lang="en-US" dirty="0"/>
              <a:t>40+ Controls</a:t>
            </a:r>
          </a:p>
          <a:p>
            <a:r>
              <a:rPr lang="en-US" dirty="0"/>
              <a:t>Navigation</a:t>
            </a:r>
          </a:p>
          <a:p>
            <a:pPr lvl="1"/>
            <a:r>
              <a:rPr lang="en-US" dirty="0"/>
              <a:t>Flyout Menu</a:t>
            </a:r>
          </a:p>
          <a:p>
            <a:pPr lvl="1"/>
            <a:r>
              <a:rPr lang="en-US" dirty="0"/>
              <a:t>Bottom Tabs</a:t>
            </a:r>
          </a:p>
          <a:p>
            <a:pPr lvl="1"/>
            <a:r>
              <a:rPr lang="en-US" dirty="0"/>
              <a:t>Top Tabs</a:t>
            </a:r>
          </a:p>
          <a:p>
            <a:pPr lvl="1"/>
            <a:r>
              <a:rPr lang="en-US" dirty="0"/>
              <a:t>Hierarchical </a:t>
            </a:r>
          </a:p>
          <a:p>
            <a:r>
              <a:rPr lang="en-US" dirty="0"/>
              <a:t>Adaptive layouts</a:t>
            </a:r>
          </a:p>
          <a:p>
            <a:r>
              <a:rPr lang="en-US" dirty="0"/>
              <a:t>Right-to-Left</a:t>
            </a:r>
          </a:p>
          <a:p>
            <a:r>
              <a:rPr lang="en-US" dirty="0"/>
              <a:t>Semantic Accessibility</a:t>
            </a:r>
          </a:p>
        </p:txBody>
      </p:sp>
      <p:pic>
        <p:nvPicPr>
          <p:cNvPr id="5" name="Picture 4" descr="Graphical user interface, text, application, Teams&#10;&#10;Description automatically generated">
            <a:extLst>
              <a:ext uri="{FF2B5EF4-FFF2-40B4-BE49-F238E27FC236}">
                <a16:creationId xmlns:a16="http://schemas.microsoft.com/office/drawing/2014/main" id="{65B6A7FF-D9FD-364E-9C99-50CA6471FE07}"/>
              </a:ext>
            </a:extLst>
          </p:cNvPr>
          <p:cNvPicPr>
            <a:picLocks noChangeAspect="1"/>
          </p:cNvPicPr>
          <p:nvPr/>
        </p:nvPicPr>
        <p:blipFill>
          <a:blip r:embed="rId3"/>
          <a:stretch>
            <a:fillRect/>
          </a:stretch>
        </p:blipFill>
        <p:spPr>
          <a:xfrm>
            <a:off x="5705415" y="1361235"/>
            <a:ext cx="7058402" cy="5667768"/>
          </a:xfrm>
          <a:prstGeom prst="rect">
            <a:avLst/>
          </a:prstGeom>
        </p:spPr>
      </p:pic>
    </p:spTree>
    <p:extLst>
      <p:ext uri="{BB962C8B-B14F-4D97-AF65-F5344CB8AC3E}">
        <p14:creationId xmlns:p14="http://schemas.microsoft.com/office/powerpoint/2010/main" val="1991289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63C825D4-B29C-134E-A9B5-90E3123723A2}"/>
              </a:ext>
            </a:extLst>
          </p:cNvPr>
          <p:cNvSpPr/>
          <p:nvPr/>
        </p:nvSpPr>
        <p:spPr>
          <a:xfrm>
            <a:off x="5059535"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CarouselView</a:t>
            </a:r>
            <a:endParaRPr lang="en-US" sz="1765">
              <a:solidFill>
                <a:schemeClr val="bg1"/>
              </a:solidFill>
              <a:cs typeface="Helvetica Light"/>
            </a:endParaRPr>
          </a:p>
        </p:txBody>
      </p:sp>
      <p:sp>
        <p:nvSpPr>
          <p:cNvPr id="35" name="Rounded Rectangle 34">
            <a:extLst>
              <a:ext uri="{FF2B5EF4-FFF2-40B4-BE49-F238E27FC236}">
                <a16:creationId xmlns:a16="http://schemas.microsoft.com/office/drawing/2014/main" id="{05CFD565-C31F-8349-BF80-FAB1BF8F9109}"/>
              </a:ext>
            </a:extLst>
          </p:cNvPr>
          <p:cNvSpPr/>
          <p:nvPr/>
        </p:nvSpPr>
        <p:spPr>
          <a:xfrm>
            <a:off x="9628051"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RefreshView</a:t>
            </a:r>
            <a:endParaRPr lang="en-US" sz="1765">
              <a:solidFill>
                <a:schemeClr val="bg1"/>
              </a:solidFill>
              <a:cs typeface="Helvetica Light"/>
            </a:endParaRPr>
          </a:p>
        </p:txBody>
      </p:sp>
      <p:sp>
        <p:nvSpPr>
          <p:cNvPr id="36" name="Rounded Rectangle 35">
            <a:extLst>
              <a:ext uri="{FF2B5EF4-FFF2-40B4-BE49-F238E27FC236}">
                <a16:creationId xmlns:a16="http://schemas.microsoft.com/office/drawing/2014/main" id="{911935EB-3BFC-E84A-A662-0B10A5B234B6}"/>
              </a:ext>
            </a:extLst>
          </p:cNvPr>
          <p:cNvSpPr/>
          <p:nvPr/>
        </p:nvSpPr>
        <p:spPr>
          <a:xfrm>
            <a:off x="7343792"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CollectionView</a:t>
            </a:r>
            <a:endParaRPr lang="en-US" sz="1765">
              <a:solidFill>
                <a:schemeClr val="bg1"/>
              </a:solidFill>
              <a:cs typeface="Helvetica Light"/>
            </a:endParaRPr>
          </a:p>
        </p:txBody>
      </p:sp>
      <p:grpSp>
        <p:nvGrpSpPr>
          <p:cNvPr id="10" name="Group 9">
            <a:extLst>
              <a:ext uri="{FF2B5EF4-FFF2-40B4-BE49-F238E27FC236}">
                <a16:creationId xmlns:a16="http://schemas.microsoft.com/office/drawing/2014/main" id="{696B394A-4FDF-914E-98CF-BBCB32E5F75B}"/>
              </a:ext>
            </a:extLst>
          </p:cNvPr>
          <p:cNvGrpSpPr/>
          <p:nvPr/>
        </p:nvGrpSpPr>
        <p:grpSpPr>
          <a:xfrm>
            <a:off x="491019" y="1174636"/>
            <a:ext cx="2033609" cy="5436491"/>
            <a:chOff x="491019" y="1106011"/>
            <a:chExt cx="2033609" cy="5980140"/>
          </a:xfrm>
        </p:grpSpPr>
        <p:sp>
          <p:nvSpPr>
            <p:cNvPr id="3" name="Rounded Rectangle 2"/>
            <p:cNvSpPr/>
            <p:nvPr/>
          </p:nvSpPr>
          <p:spPr>
            <a:xfrm>
              <a:off x="491019"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ActivityIndicator</a:t>
              </a:r>
              <a:endParaRPr lang="en-US" sz="1765">
                <a:solidFill>
                  <a:schemeClr val="bg1"/>
                </a:solidFill>
                <a:cs typeface="Helvetica Light"/>
              </a:endParaRPr>
            </a:p>
          </p:txBody>
        </p:sp>
        <p:sp>
          <p:nvSpPr>
            <p:cNvPr id="15" name="Rounded Rectangle 14"/>
            <p:cNvSpPr/>
            <p:nvPr/>
          </p:nvSpPr>
          <p:spPr>
            <a:xfrm>
              <a:off x="491019" y="2877319"/>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Entry</a:t>
              </a:r>
            </a:p>
          </p:txBody>
        </p:sp>
        <p:sp>
          <p:nvSpPr>
            <p:cNvPr id="20" name="Rounded Rectangle 19"/>
            <p:cNvSpPr/>
            <p:nvPr/>
          </p:nvSpPr>
          <p:spPr>
            <a:xfrm>
              <a:off x="491019"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OpenGLView</a:t>
              </a:r>
              <a:endParaRPr lang="en-US" sz="1765">
                <a:solidFill>
                  <a:schemeClr val="bg1"/>
                </a:solidFill>
                <a:cs typeface="Helvetica Light"/>
              </a:endParaRPr>
            </a:p>
          </p:txBody>
        </p:sp>
        <p:sp>
          <p:nvSpPr>
            <p:cNvPr id="25" name="Rounded Rectangle 24"/>
            <p:cNvSpPr/>
            <p:nvPr/>
          </p:nvSpPr>
          <p:spPr>
            <a:xfrm>
              <a:off x="491019"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Stepper</a:t>
              </a:r>
            </a:p>
          </p:txBody>
        </p:sp>
        <p:sp>
          <p:nvSpPr>
            <p:cNvPr id="30" name="Rounded Rectangle 29"/>
            <p:cNvSpPr/>
            <p:nvPr/>
          </p:nvSpPr>
          <p:spPr>
            <a:xfrm>
              <a:off x="491019"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ImageCell</a:t>
              </a:r>
              <a:endParaRPr lang="en-US" sz="1765">
                <a:solidFill>
                  <a:schemeClr val="bg1"/>
                </a:solidFill>
                <a:cs typeface="Helvetica Light"/>
              </a:endParaRPr>
            </a:p>
          </p:txBody>
        </p:sp>
        <p:sp>
          <p:nvSpPr>
            <p:cNvPr id="37" name="Rounded Rectangle 36">
              <a:extLst>
                <a:ext uri="{FF2B5EF4-FFF2-40B4-BE49-F238E27FC236}">
                  <a16:creationId xmlns:a16="http://schemas.microsoft.com/office/drawing/2014/main" id="{0A0A5EDE-6631-E042-9C6C-4949260B0754}"/>
                </a:ext>
              </a:extLst>
            </p:cNvPr>
            <p:cNvSpPr/>
            <p:nvPr/>
          </p:nvSpPr>
          <p:spPr>
            <a:xfrm>
              <a:off x="491019"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IndicatorView</a:t>
              </a:r>
              <a:endParaRPr lang="en-US" sz="1765">
                <a:solidFill>
                  <a:schemeClr val="bg1"/>
                </a:solidFill>
                <a:cs typeface="Helvetica Light"/>
              </a:endParaRPr>
            </a:p>
          </p:txBody>
        </p:sp>
        <p:sp>
          <p:nvSpPr>
            <p:cNvPr id="41" name="Rounded Rectangle 40">
              <a:extLst>
                <a:ext uri="{FF2B5EF4-FFF2-40B4-BE49-F238E27FC236}">
                  <a16:creationId xmlns:a16="http://schemas.microsoft.com/office/drawing/2014/main" id="{D3553BEE-4738-A341-8FC4-62724F5FB1AB}"/>
                </a:ext>
              </a:extLst>
            </p:cNvPr>
            <p:cNvSpPr/>
            <p:nvPr/>
          </p:nvSpPr>
          <p:spPr>
            <a:xfrm>
              <a:off x="491019"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Ellipse</a:t>
              </a:r>
            </a:p>
          </p:txBody>
        </p:sp>
      </p:grpSp>
      <p:grpSp>
        <p:nvGrpSpPr>
          <p:cNvPr id="9" name="Group 8">
            <a:extLst>
              <a:ext uri="{FF2B5EF4-FFF2-40B4-BE49-F238E27FC236}">
                <a16:creationId xmlns:a16="http://schemas.microsoft.com/office/drawing/2014/main" id="{6457AFDF-B7F7-094D-AD95-964A97C64590}"/>
              </a:ext>
            </a:extLst>
          </p:cNvPr>
          <p:cNvGrpSpPr/>
          <p:nvPr/>
        </p:nvGrpSpPr>
        <p:grpSpPr>
          <a:xfrm>
            <a:off x="2775277" y="1174636"/>
            <a:ext cx="2033609" cy="5436491"/>
            <a:chOff x="2775280" y="1106011"/>
            <a:chExt cx="2033609" cy="5980140"/>
          </a:xfrm>
        </p:grpSpPr>
        <p:sp>
          <p:nvSpPr>
            <p:cNvPr id="11" name="Rounded Rectangle 10"/>
            <p:cNvSpPr/>
            <p:nvPr/>
          </p:nvSpPr>
          <p:spPr>
            <a:xfrm>
              <a:off x="27752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BoxView</a:t>
              </a:r>
              <a:endParaRPr lang="en-US" sz="1765">
                <a:solidFill>
                  <a:schemeClr val="bg1"/>
                </a:solidFill>
                <a:cs typeface="Helvetica Light"/>
              </a:endParaRPr>
            </a:p>
          </p:txBody>
        </p:sp>
        <p:sp>
          <p:nvSpPr>
            <p:cNvPr id="16" name="Rounded Rectangle 15"/>
            <p:cNvSpPr/>
            <p:nvPr/>
          </p:nvSpPr>
          <p:spPr>
            <a:xfrm>
              <a:off x="27752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Image</a:t>
              </a:r>
            </a:p>
          </p:txBody>
        </p:sp>
        <p:sp>
          <p:nvSpPr>
            <p:cNvPr id="21" name="Rounded Rectangle 20"/>
            <p:cNvSpPr/>
            <p:nvPr/>
          </p:nvSpPr>
          <p:spPr>
            <a:xfrm>
              <a:off x="2775280"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Picker</a:t>
              </a:r>
            </a:p>
          </p:txBody>
        </p:sp>
        <p:sp>
          <p:nvSpPr>
            <p:cNvPr id="26" name="Rounded Rectangle 25"/>
            <p:cNvSpPr/>
            <p:nvPr/>
          </p:nvSpPr>
          <p:spPr>
            <a:xfrm>
              <a:off x="2775280"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TableView</a:t>
              </a:r>
              <a:endParaRPr lang="en-US" sz="1765">
                <a:solidFill>
                  <a:schemeClr val="bg1"/>
                </a:solidFill>
                <a:cs typeface="Helvetica Light"/>
              </a:endParaRPr>
            </a:p>
          </p:txBody>
        </p:sp>
        <p:sp>
          <p:nvSpPr>
            <p:cNvPr id="31" name="Rounded Rectangle 30"/>
            <p:cNvSpPr/>
            <p:nvPr/>
          </p:nvSpPr>
          <p:spPr>
            <a:xfrm>
              <a:off x="27752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SwitchCell</a:t>
              </a:r>
              <a:endParaRPr lang="en-US" sz="1765">
                <a:solidFill>
                  <a:schemeClr val="bg1"/>
                </a:solidFill>
                <a:cs typeface="Helvetica Light"/>
              </a:endParaRPr>
            </a:p>
          </p:txBody>
        </p:sp>
        <p:sp>
          <p:nvSpPr>
            <p:cNvPr id="38" name="Rounded Rectangle 37">
              <a:extLst>
                <a:ext uri="{FF2B5EF4-FFF2-40B4-BE49-F238E27FC236}">
                  <a16:creationId xmlns:a16="http://schemas.microsoft.com/office/drawing/2014/main" id="{C57C729D-32A4-274B-8D3A-82D3068A4F74}"/>
                </a:ext>
              </a:extLst>
            </p:cNvPr>
            <p:cNvSpPr/>
            <p:nvPr/>
          </p:nvSpPr>
          <p:spPr>
            <a:xfrm>
              <a:off x="27752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Checkbox</a:t>
              </a:r>
            </a:p>
          </p:txBody>
        </p:sp>
        <p:sp>
          <p:nvSpPr>
            <p:cNvPr id="42" name="Rounded Rectangle 41">
              <a:extLst>
                <a:ext uri="{FF2B5EF4-FFF2-40B4-BE49-F238E27FC236}">
                  <a16:creationId xmlns:a16="http://schemas.microsoft.com/office/drawing/2014/main" id="{EC8BEAE6-C5EE-6F47-9AE4-287D10C3D2CD}"/>
                </a:ext>
              </a:extLst>
            </p:cNvPr>
            <p:cNvSpPr/>
            <p:nvPr/>
          </p:nvSpPr>
          <p:spPr>
            <a:xfrm>
              <a:off x="27752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Polygon</a:t>
              </a:r>
            </a:p>
          </p:txBody>
        </p:sp>
      </p:grpSp>
      <p:grpSp>
        <p:nvGrpSpPr>
          <p:cNvPr id="8" name="Group 7">
            <a:extLst>
              <a:ext uri="{FF2B5EF4-FFF2-40B4-BE49-F238E27FC236}">
                <a16:creationId xmlns:a16="http://schemas.microsoft.com/office/drawing/2014/main" id="{1E773A83-AE58-6C4C-87FB-108A6710AF5D}"/>
              </a:ext>
            </a:extLst>
          </p:cNvPr>
          <p:cNvGrpSpPr/>
          <p:nvPr/>
        </p:nvGrpSpPr>
        <p:grpSpPr>
          <a:xfrm>
            <a:off x="5059535" y="1174636"/>
            <a:ext cx="2033609" cy="5436491"/>
            <a:chOff x="4920380" y="1106011"/>
            <a:chExt cx="2033609" cy="5980140"/>
          </a:xfrm>
        </p:grpSpPr>
        <p:sp>
          <p:nvSpPr>
            <p:cNvPr id="12" name="Rounded Rectangle 11"/>
            <p:cNvSpPr/>
            <p:nvPr/>
          </p:nvSpPr>
          <p:spPr>
            <a:xfrm>
              <a:off x="49203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Button</a:t>
              </a:r>
            </a:p>
          </p:txBody>
        </p:sp>
        <p:sp>
          <p:nvSpPr>
            <p:cNvPr id="17" name="Rounded Rectangle 16"/>
            <p:cNvSpPr/>
            <p:nvPr/>
          </p:nvSpPr>
          <p:spPr>
            <a:xfrm>
              <a:off x="49203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Label</a:t>
              </a:r>
            </a:p>
          </p:txBody>
        </p:sp>
        <p:sp>
          <p:nvSpPr>
            <p:cNvPr id="22" name="Rounded Rectangle 21"/>
            <p:cNvSpPr/>
            <p:nvPr/>
          </p:nvSpPr>
          <p:spPr>
            <a:xfrm>
              <a:off x="4920380"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ProgressBar</a:t>
              </a:r>
              <a:endParaRPr lang="en-US" sz="1765">
                <a:solidFill>
                  <a:schemeClr val="bg1"/>
                </a:solidFill>
                <a:cs typeface="Helvetica Light"/>
              </a:endParaRPr>
            </a:p>
          </p:txBody>
        </p:sp>
        <p:sp>
          <p:nvSpPr>
            <p:cNvPr id="27" name="Rounded Rectangle 26"/>
            <p:cNvSpPr/>
            <p:nvPr/>
          </p:nvSpPr>
          <p:spPr>
            <a:xfrm>
              <a:off x="4920380"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TimePicker</a:t>
              </a:r>
              <a:endParaRPr lang="en-US" sz="1765">
                <a:solidFill>
                  <a:schemeClr val="bg1"/>
                </a:solidFill>
                <a:cs typeface="Helvetica Light"/>
              </a:endParaRPr>
            </a:p>
          </p:txBody>
        </p:sp>
        <p:sp>
          <p:nvSpPr>
            <p:cNvPr id="32" name="Rounded Rectangle 31"/>
            <p:cNvSpPr/>
            <p:nvPr/>
          </p:nvSpPr>
          <p:spPr>
            <a:xfrm>
              <a:off x="49203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TextCell</a:t>
              </a:r>
              <a:endParaRPr lang="en-US" sz="1765">
                <a:solidFill>
                  <a:schemeClr val="bg1"/>
                </a:solidFill>
                <a:cs typeface="Helvetica Light"/>
              </a:endParaRPr>
            </a:p>
          </p:txBody>
        </p:sp>
        <p:sp>
          <p:nvSpPr>
            <p:cNvPr id="39" name="Rounded Rectangle 38">
              <a:extLst>
                <a:ext uri="{FF2B5EF4-FFF2-40B4-BE49-F238E27FC236}">
                  <a16:creationId xmlns:a16="http://schemas.microsoft.com/office/drawing/2014/main" id="{DE81B21F-6095-B747-ABC0-1451A07F6FF4}"/>
                </a:ext>
              </a:extLst>
            </p:cNvPr>
            <p:cNvSpPr/>
            <p:nvPr/>
          </p:nvSpPr>
          <p:spPr>
            <a:xfrm>
              <a:off x="49203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RadioButton</a:t>
              </a:r>
              <a:endParaRPr lang="en-US" sz="1765">
                <a:solidFill>
                  <a:schemeClr val="bg1"/>
                </a:solidFill>
                <a:cs typeface="Helvetica Light"/>
              </a:endParaRPr>
            </a:p>
          </p:txBody>
        </p:sp>
        <p:sp>
          <p:nvSpPr>
            <p:cNvPr id="43" name="Rounded Rectangle 42">
              <a:extLst>
                <a:ext uri="{FF2B5EF4-FFF2-40B4-BE49-F238E27FC236}">
                  <a16:creationId xmlns:a16="http://schemas.microsoft.com/office/drawing/2014/main" id="{A3E1E6F6-3012-0340-8CA4-E8A06CED7B1A}"/>
                </a:ext>
              </a:extLst>
            </p:cNvPr>
            <p:cNvSpPr/>
            <p:nvPr/>
          </p:nvSpPr>
          <p:spPr>
            <a:xfrm>
              <a:off x="49203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Rectangle</a:t>
              </a:r>
            </a:p>
          </p:txBody>
        </p:sp>
      </p:grpSp>
      <p:grpSp>
        <p:nvGrpSpPr>
          <p:cNvPr id="7" name="Group 6">
            <a:extLst>
              <a:ext uri="{FF2B5EF4-FFF2-40B4-BE49-F238E27FC236}">
                <a16:creationId xmlns:a16="http://schemas.microsoft.com/office/drawing/2014/main" id="{36B39605-E734-3740-8D38-4BE4D56CBC2C}"/>
              </a:ext>
            </a:extLst>
          </p:cNvPr>
          <p:cNvGrpSpPr/>
          <p:nvPr/>
        </p:nvGrpSpPr>
        <p:grpSpPr>
          <a:xfrm>
            <a:off x="7343793" y="1174636"/>
            <a:ext cx="2033609" cy="5436491"/>
            <a:chOff x="7343792" y="1106011"/>
            <a:chExt cx="2033609" cy="5980140"/>
          </a:xfrm>
        </p:grpSpPr>
        <p:sp>
          <p:nvSpPr>
            <p:cNvPr id="13" name="Rounded Rectangle 12"/>
            <p:cNvSpPr/>
            <p:nvPr/>
          </p:nvSpPr>
          <p:spPr>
            <a:xfrm>
              <a:off x="7343792"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DatePicker</a:t>
              </a:r>
              <a:endParaRPr lang="en-US" sz="1765">
                <a:solidFill>
                  <a:schemeClr val="bg1"/>
                </a:solidFill>
                <a:cs typeface="Helvetica Light"/>
              </a:endParaRPr>
            </a:p>
          </p:txBody>
        </p:sp>
        <p:sp>
          <p:nvSpPr>
            <p:cNvPr id="18" name="Rounded Rectangle 17"/>
            <p:cNvSpPr/>
            <p:nvPr/>
          </p:nvSpPr>
          <p:spPr>
            <a:xfrm>
              <a:off x="7343792"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ListView</a:t>
              </a:r>
              <a:endParaRPr lang="en-US" sz="1765">
                <a:solidFill>
                  <a:schemeClr val="bg1"/>
                </a:solidFill>
                <a:cs typeface="Helvetica Light"/>
              </a:endParaRPr>
            </a:p>
          </p:txBody>
        </p:sp>
        <p:sp>
          <p:nvSpPr>
            <p:cNvPr id="23" name="Rounded Rectangle 22"/>
            <p:cNvSpPr/>
            <p:nvPr/>
          </p:nvSpPr>
          <p:spPr>
            <a:xfrm>
              <a:off x="7343792"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SearchBar</a:t>
              </a:r>
              <a:endParaRPr lang="en-US" sz="1765">
                <a:solidFill>
                  <a:schemeClr val="bg1"/>
                </a:solidFill>
                <a:cs typeface="Helvetica Light"/>
              </a:endParaRPr>
            </a:p>
          </p:txBody>
        </p:sp>
        <p:sp>
          <p:nvSpPr>
            <p:cNvPr id="28" name="Rounded Rectangle 27"/>
            <p:cNvSpPr/>
            <p:nvPr/>
          </p:nvSpPr>
          <p:spPr>
            <a:xfrm>
              <a:off x="7343792"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WebView</a:t>
              </a:r>
              <a:endParaRPr lang="en-US" sz="1765">
                <a:solidFill>
                  <a:schemeClr val="bg1"/>
                </a:solidFill>
                <a:cs typeface="Helvetica Light"/>
              </a:endParaRPr>
            </a:p>
          </p:txBody>
        </p:sp>
        <p:sp>
          <p:nvSpPr>
            <p:cNvPr id="33" name="Rounded Rectangle 32"/>
            <p:cNvSpPr/>
            <p:nvPr/>
          </p:nvSpPr>
          <p:spPr>
            <a:xfrm>
              <a:off x="7343792"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ViewCell</a:t>
              </a:r>
              <a:endParaRPr lang="en-US" sz="1765">
                <a:solidFill>
                  <a:schemeClr val="bg1"/>
                </a:solidFill>
                <a:cs typeface="Helvetica Light"/>
              </a:endParaRPr>
            </a:p>
          </p:txBody>
        </p:sp>
        <p:sp>
          <p:nvSpPr>
            <p:cNvPr id="40" name="Rounded Rectangle 39">
              <a:extLst>
                <a:ext uri="{FF2B5EF4-FFF2-40B4-BE49-F238E27FC236}">
                  <a16:creationId xmlns:a16="http://schemas.microsoft.com/office/drawing/2014/main" id="{3416DD90-9EC4-D14D-A00F-F95C9587BC28}"/>
                </a:ext>
              </a:extLst>
            </p:cNvPr>
            <p:cNvSpPr/>
            <p:nvPr/>
          </p:nvSpPr>
          <p:spPr>
            <a:xfrm>
              <a:off x="7343792"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ImageButton</a:t>
              </a:r>
              <a:endParaRPr lang="en-US" sz="1765">
                <a:solidFill>
                  <a:schemeClr val="bg1"/>
                </a:solidFill>
                <a:cs typeface="Helvetica Light"/>
              </a:endParaRPr>
            </a:p>
          </p:txBody>
        </p:sp>
        <p:sp>
          <p:nvSpPr>
            <p:cNvPr id="44" name="Rounded Rectangle 43">
              <a:extLst>
                <a:ext uri="{FF2B5EF4-FFF2-40B4-BE49-F238E27FC236}">
                  <a16:creationId xmlns:a16="http://schemas.microsoft.com/office/drawing/2014/main" id="{7732A9AB-F59A-9A46-800F-732C4CBC7B28}"/>
                </a:ext>
              </a:extLst>
            </p:cNvPr>
            <p:cNvSpPr/>
            <p:nvPr/>
          </p:nvSpPr>
          <p:spPr>
            <a:xfrm>
              <a:off x="7343792"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Line</a:t>
              </a:r>
            </a:p>
          </p:txBody>
        </p:sp>
      </p:grpSp>
      <p:grpSp>
        <p:nvGrpSpPr>
          <p:cNvPr id="6" name="Group 5">
            <a:extLst>
              <a:ext uri="{FF2B5EF4-FFF2-40B4-BE49-F238E27FC236}">
                <a16:creationId xmlns:a16="http://schemas.microsoft.com/office/drawing/2014/main" id="{1091AFC4-67CA-0B49-9087-0A726CD15F9F}"/>
              </a:ext>
            </a:extLst>
          </p:cNvPr>
          <p:cNvGrpSpPr/>
          <p:nvPr/>
        </p:nvGrpSpPr>
        <p:grpSpPr>
          <a:xfrm>
            <a:off x="9628051" y="1174636"/>
            <a:ext cx="2033609" cy="5436491"/>
            <a:chOff x="9628051" y="1106011"/>
            <a:chExt cx="2033609" cy="5980140"/>
          </a:xfrm>
        </p:grpSpPr>
        <p:sp>
          <p:nvSpPr>
            <p:cNvPr id="14" name="Rounded Rectangle 13"/>
            <p:cNvSpPr/>
            <p:nvPr/>
          </p:nvSpPr>
          <p:spPr>
            <a:xfrm>
              <a:off x="9628051"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Editor</a:t>
              </a:r>
            </a:p>
          </p:txBody>
        </p:sp>
        <p:sp>
          <p:nvSpPr>
            <p:cNvPr id="19" name="Rounded Rectangle 18"/>
            <p:cNvSpPr/>
            <p:nvPr/>
          </p:nvSpPr>
          <p:spPr>
            <a:xfrm>
              <a:off x="9628051"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Map</a:t>
              </a:r>
            </a:p>
          </p:txBody>
        </p:sp>
        <p:sp>
          <p:nvSpPr>
            <p:cNvPr id="24" name="Rounded Rectangle 23"/>
            <p:cNvSpPr/>
            <p:nvPr/>
          </p:nvSpPr>
          <p:spPr>
            <a:xfrm>
              <a:off x="9628051"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Slider</a:t>
              </a:r>
            </a:p>
          </p:txBody>
        </p:sp>
        <p:sp>
          <p:nvSpPr>
            <p:cNvPr id="29" name="Rounded Rectangle 28"/>
            <p:cNvSpPr/>
            <p:nvPr/>
          </p:nvSpPr>
          <p:spPr>
            <a:xfrm>
              <a:off x="9628051" y="4648627"/>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EntryCell</a:t>
              </a:r>
              <a:endParaRPr lang="en-US" sz="1765">
                <a:solidFill>
                  <a:schemeClr val="bg1"/>
                </a:solidFill>
                <a:cs typeface="Helvetica Light"/>
              </a:endParaRPr>
            </a:p>
          </p:txBody>
        </p:sp>
        <p:sp>
          <p:nvSpPr>
            <p:cNvPr id="45" name="Rounded Rectangle 44">
              <a:extLst>
                <a:ext uri="{FF2B5EF4-FFF2-40B4-BE49-F238E27FC236}">
                  <a16:creationId xmlns:a16="http://schemas.microsoft.com/office/drawing/2014/main" id="{B72DEB0B-62AC-F74C-B56F-258B0CC44DA2}"/>
                </a:ext>
              </a:extLst>
            </p:cNvPr>
            <p:cNvSpPr/>
            <p:nvPr/>
          </p:nvSpPr>
          <p:spPr>
            <a:xfrm>
              <a:off x="9628051"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Polyline</a:t>
              </a:r>
            </a:p>
          </p:txBody>
        </p:sp>
        <p:sp>
          <p:nvSpPr>
            <p:cNvPr id="46" name="Rounded Rectangle 45">
              <a:extLst>
                <a:ext uri="{FF2B5EF4-FFF2-40B4-BE49-F238E27FC236}">
                  <a16:creationId xmlns:a16="http://schemas.microsoft.com/office/drawing/2014/main" id="{F7919FAC-5DC0-FC46-9F6D-0157D4EF1E66}"/>
                </a:ext>
              </a:extLst>
            </p:cNvPr>
            <p:cNvSpPr/>
            <p:nvPr/>
          </p:nvSpPr>
          <p:spPr>
            <a:xfrm>
              <a:off x="9628051" y="5534281"/>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Path</a:t>
              </a:r>
            </a:p>
          </p:txBody>
        </p:sp>
        <p:sp>
          <p:nvSpPr>
            <p:cNvPr id="47" name="Rounded Rectangle 46">
              <a:extLst>
                <a:ext uri="{FF2B5EF4-FFF2-40B4-BE49-F238E27FC236}">
                  <a16:creationId xmlns:a16="http://schemas.microsoft.com/office/drawing/2014/main" id="{E3BD2EF0-4247-1C4C-BFF0-0D11EA8DDF9C}"/>
                </a:ext>
              </a:extLst>
            </p:cNvPr>
            <p:cNvSpPr/>
            <p:nvPr/>
          </p:nvSpPr>
          <p:spPr>
            <a:xfrm>
              <a:off x="9628051"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SwipeView</a:t>
              </a:r>
              <a:endParaRPr lang="en-US" sz="1765">
                <a:solidFill>
                  <a:schemeClr val="bg1"/>
                </a:solidFill>
                <a:cs typeface="Helvetica Light"/>
              </a:endParaRPr>
            </a:p>
          </p:txBody>
        </p:sp>
      </p:grpSp>
      <p:sp>
        <p:nvSpPr>
          <p:cNvPr id="5" name="Title 4"/>
          <p:cNvSpPr>
            <a:spLocks noGrp="1"/>
          </p:cNvSpPr>
          <p:nvPr>
            <p:ph type="title"/>
          </p:nvPr>
        </p:nvSpPr>
        <p:spPr>
          <a:xfrm>
            <a:off x="530340" y="218592"/>
            <a:ext cx="2506040" cy="899665"/>
          </a:xfrm>
        </p:spPr>
        <p:txBody>
          <a:bodyPr/>
          <a:lstStyle/>
          <a:p>
            <a:r>
              <a:rPr lang="en-US"/>
              <a:t>Controls</a:t>
            </a:r>
          </a:p>
        </p:txBody>
      </p:sp>
    </p:spTree>
    <p:extLst>
      <p:ext uri="{BB962C8B-B14F-4D97-AF65-F5344CB8AC3E}">
        <p14:creationId xmlns:p14="http://schemas.microsoft.com/office/powerpoint/2010/main" val="1701318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09010-B767-487B-8834-4AFBB7CE5241}"/>
              </a:ext>
            </a:extLst>
          </p:cNvPr>
          <p:cNvSpPr>
            <a:spLocks noGrp="1"/>
          </p:cNvSpPr>
          <p:nvPr>
            <p:ph type="title" idx="4294967295"/>
          </p:nvPr>
        </p:nvSpPr>
        <p:spPr>
          <a:xfrm>
            <a:off x="546222" y="457200"/>
            <a:ext cx="6872481" cy="553998"/>
          </a:xfrm>
        </p:spPr>
        <p:txBody>
          <a:bodyPr>
            <a:normAutofit fontScale="90000"/>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dirty="0">
                <a:latin typeface="Open Sans" panose="020B0606030504020204" pitchFamily="34" charset="0"/>
                <a:ea typeface="Open Sans" panose="020B0606030504020204" pitchFamily="34" charset="0"/>
                <a:cs typeface="Open Sans" panose="020B0606030504020204" pitchFamily="34" charset="0"/>
              </a:rPr>
              <a:t>Building UI in .NET MAUI</a:t>
            </a:r>
          </a:p>
        </p:txBody>
      </p:sp>
      <p:sp>
        <p:nvSpPr>
          <p:cNvPr id="2" name="Text Placeholder 1">
            <a:extLst>
              <a:ext uri="{FF2B5EF4-FFF2-40B4-BE49-F238E27FC236}">
                <a16:creationId xmlns:a16="http://schemas.microsoft.com/office/drawing/2014/main" id="{3A265461-F19D-43FD-B026-2FF8AE442CE2}"/>
              </a:ext>
            </a:extLst>
          </p:cNvPr>
          <p:cNvSpPr>
            <a:spLocks noGrp="1"/>
          </p:cNvSpPr>
          <p:nvPr>
            <p:ph type="body" sz="quarter" idx="4294967295"/>
          </p:nvPr>
        </p:nvSpPr>
        <p:spPr>
          <a:xfrm>
            <a:off x="546222" y="1006321"/>
            <a:ext cx="11014075" cy="429066"/>
          </a:xfrm>
        </p:spPr>
        <p:txBody>
          <a:bodyPr vert="horz" wrap="square" lIns="146284" tIns="91427" rIns="146284" bIns="91427"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buNone/>
            </a:pPr>
            <a:r>
              <a:rPr lang="en-US" dirty="0">
                <a:latin typeface="Open Sans" panose="020B0606030504020204" pitchFamily="34" charset="0"/>
                <a:ea typeface="Open Sans" panose="020B0606030504020204" pitchFamily="34" charset="0"/>
                <a:cs typeface="Open Sans" panose="020B0606030504020204" pitchFamily="34" charset="0"/>
              </a:rPr>
              <a:t>Optimized for XAML, C#, and MVVM</a:t>
            </a:r>
          </a:p>
        </p:txBody>
      </p:sp>
      <p:pic>
        <p:nvPicPr>
          <p:cNvPr id="9" name="Picture 9" descr="A close up of a sign&#10;&#10;Description generated with high confidence">
            <a:extLst>
              <a:ext uri="{FF2B5EF4-FFF2-40B4-BE49-F238E27FC236}">
                <a16:creationId xmlns:a16="http://schemas.microsoft.com/office/drawing/2014/main" id="{28F61596-32CF-42C3-B4FE-58BE7BD657B6}"/>
              </a:ext>
            </a:extLst>
          </p:cNvPr>
          <p:cNvPicPr>
            <a:picLocks noChangeAspect="1"/>
          </p:cNvPicPr>
          <p:nvPr/>
        </p:nvPicPr>
        <p:blipFill>
          <a:blip r:embed="rId2"/>
          <a:stretch>
            <a:fillRect/>
          </a:stretch>
        </p:blipFill>
        <p:spPr>
          <a:xfrm>
            <a:off x="546222" y="1819705"/>
            <a:ext cx="5911166" cy="155926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183B9D5F-63C1-4B25-A54C-38499E323EEE}"/>
              </a:ext>
            </a:extLst>
          </p:cNvPr>
          <p:cNvPicPr>
            <a:picLocks noChangeAspect="1"/>
          </p:cNvPicPr>
          <p:nvPr/>
        </p:nvPicPr>
        <p:blipFill>
          <a:blip r:embed="rId3"/>
          <a:stretch>
            <a:fillRect/>
          </a:stretch>
        </p:blipFill>
        <p:spPr>
          <a:xfrm>
            <a:off x="450300" y="3816961"/>
            <a:ext cx="5558095" cy="2367819"/>
          </a:xfrm>
          <a:prstGeom prst="rect">
            <a:avLst/>
          </a:prstGeom>
        </p:spPr>
      </p:pic>
    </p:spTree>
    <p:extLst>
      <p:ext uri="{BB962C8B-B14F-4D97-AF65-F5344CB8AC3E}">
        <p14:creationId xmlns:p14="http://schemas.microsoft.com/office/powerpoint/2010/main" val="9111681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rgbClr val="404040"/>
                </a:solidFill>
                <a:effectLst/>
                <a:uLnTx/>
                <a:uFillTx/>
                <a:latin typeface="Segoe UI Light"/>
                <a:ea typeface="+mn-ea"/>
                <a:cs typeface="Segoe UI" pitchFamily="34" charset="0"/>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404040"/>
                  </a:solidFill>
                  <a:effectLst/>
                  <a:uLnTx/>
                  <a:uFillTx/>
                  <a:latin typeface="Segoe UI"/>
                  <a:ea typeface="+mn-ea"/>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404040"/>
                  </a:solidFill>
                  <a:effectLst/>
                  <a:uLnTx/>
                  <a:uFillTx/>
                  <a:latin typeface="Segoe UI"/>
                  <a:ea typeface="+mn-ea"/>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404040"/>
                  </a:solidFill>
                  <a:effectLst/>
                  <a:uLnTx/>
                  <a:uFillTx/>
                  <a:latin typeface="Segoe UI"/>
                  <a:ea typeface="+mn-ea"/>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404040"/>
                  </a:solidFill>
                  <a:effectLst/>
                  <a:uLnTx/>
                  <a:uFillTx/>
                  <a:latin typeface="Segoe UI"/>
                  <a:ea typeface="+mn-ea"/>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0" name="Picture 2" descr="Graphical user interface, application&#10;&#10;Description automatically generated">
            <a:extLst>
              <a:ext uri="{FF2B5EF4-FFF2-40B4-BE49-F238E27FC236}">
                <a16:creationId xmlns:a16="http://schemas.microsoft.com/office/drawing/2014/main" id="{9B3C3BE4-B76C-42E7-B2A0-D6A6BF11B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87340" y="1245925"/>
            <a:ext cx="6226851" cy="5510737"/>
          </a:xfrm>
          <a:prstGeom prst="rect">
            <a:avLst/>
          </a:prstGeom>
          <a:noFill/>
        </p:spPr>
      </p:pic>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Abundant Styling Options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6849140" cy="4351338"/>
          </a:xfrm>
        </p:spPr>
        <p:txBody>
          <a:bodyPr/>
          <a:lstStyle/>
          <a:p>
            <a:r>
              <a:rPr lang="en-US" dirty="0"/>
              <a:t>Themes for dark and light</a:t>
            </a:r>
          </a:p>
          <a:p>
            <a:r>
              <a:rPr lang="en-US" dirty="0"/>
              <a:t>Static and dynamic styles</a:t>
            </a:r>
          </a:p>
          <a:p>
            <a:r>
              <a:rPr lang="en-US" dirty="0"/>
              <a:t>XAML and CSS</a:t>
            </a:r>
          </a:p>
          <a:p>
            <a:r>
              <a:rPr lang="en-US" dirty="0"/>
              <a:t>Visual State Manager</a:t>
            </a:r>
          </a:p>
          <a:p>
            <a:r>
              <a:rPr lang="en-US" dirty="0"/>
              <a:t>Custom fonts and font icons</a:t>
            </a:r>
          </a:p>
          <a:p>
            <a:r>
              <a:rPr lang="en-US" dirty="0"/>
              <a:t>Images from many formats including SVG</a:t>
            </a:r>
          </a:p>
        </p:txBody>
      </p:sp>
    </p:spTree>
    <p:extLst>
      <p:ext uri="{BB962C8B-B14F-4D97-AF65-F5344CB8AC3E}">
        <p14:creationId xmlns:p14="http://schemas.microsoft.com/office/powerpoint/2010/main" val="615095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1C7D-EFF2-3E4F-B440-10248CA1E60F}"/>
              </a:ext>
            </a:extLst>
          </p:cNvPr>
          <p:cNvSpPr>
            <a:spLocks noGrp="1"/>
          </p:cNvSpPr>
          <p:nvPr>
            <p:ph type="title"/>
          </p:nvPr>
        </p:nvSpPr>
        <p:spPr/>
        <p:txBody>
          <a:bodyPr/>
          <a:lstStyle/>
          <a:p>
            <a:r>
              <a:rPr lang="en-US" dirty="0"/>
              <a:t>Easily customize controls</a:t>
            </a:r>
          </a:p>
        </p:txBody>
      </p:sp>
      <p:sp>
        <p:nvSpPr>
          <p:cNvPr id="3" name="Content Placeholder 2">
            <a:extLst>
              <a:ext uri="{FF2B5EF4-FFF2-40B4-BE49-F238E27FC236}">
                <a16:creationId xmlns:a16="http://schemas.microsoft.com/office/drawing/2014/main" id="{75DAFC3A-2618-5D46-909A-DF33753D7F9A}"/>
              </a:ext>
            </a:extLst>
          </p:cNvPr>
          <p:cNvSpPr>
            <a:spLocks noGrp="1"/>
          </p:cNvSpPr>
          <p:nvPr>
            <p:ph idx="1"/>
          </p:nvPr>
        </p:nvSpPr>
        <p:spPr>
          <a:xfrm>
            <a:off x="0" y="1825625"/>
            <a:ext cx="12192000" cy="4351338"/>
          </a:xfrm>
          <a:solidFill>
            <a:schemeClr val="tx2">
              <a:lumMod val="50000"/>
            </a:schemeClr>
          </a:solidFill>
        </p:spPr>
        <p:txBody>
          <a:bodyPr lIns="274320" tIns="274320" rIns="274320">
            <a:normAutofit/>
          </a:bodyPr>
          <a:lstStyle/>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if</a:t>
            </a:r>
            <a:r>
              <a:rPr lang="en-US" sz="1800" b="0">
                <a:solidFill>
                  <a:srgbClr val="C5C8C6"/>
                </a:solidFill>
                <a:effectLst/>
                <a:latin typeface=" Fira Code" panose="020B0809050000020004" pitchFamily="49" charset="0"/>
              </a:rPr>
              <a:t> ANDROID</a:t>
            </a:r>
          </a:p>
          <a:p>
            <a:pPr marL="0" indent="0">
              <a:buNone/>
            </a:pPr>
            <a:r>
              <a:rPr lang="en-US" sz="1800" b="0" err="1">
                <a:solidFill>
                  <a:srgbClr val="6089B4"/>
                </a:solidFill>
                <a:effectLst/>
                <a:latin typeface=" Fira Code" panose="020B0809050000020004" pitchFamily="49" charset="0"/>
              </a:rPr>
              <a:t>Handlers</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EntryHandler</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EntryMapper</a:t>
            </a:r>
            <a:r>
              <a:rPr lang="en-US" sz="1800" b="0">
                <a:solidFill>
                  <a:srgbClr val="C5C8C6"/>
                </a:solidFill>
                <a:effectLst/>
                <a:latin typeface=" Fira Code" panose="020B0809050000020004" pitchFamily="49" charset="0"/>
              </a:rPr>
              <a:t>[</a:t>
            </a:r>
            <a:r>
              <a:rPr lang="en-US" sz="1800" b="0" err="1">
                <a:solidFill>
                  <a:srgbClr val="676867"/>
                </a:solidFill>
                <a:effectLst/>
                <a:latin typeface=" Fira Code" panose="020B0809050000020004" pitchFamily="49" charset="0"/>
              </a:rPr>
              <a:t>nameof</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IEntry</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BackgroundColor</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(h, v) </a:t>
            </a:r>
            <a:r>
              <a:rPr lang="en-US" sz="1800" b="0">
                <a:solidFill>
                  <a:srgbClr val="676867"/>
                </a:solidFill>
                <a:effectLst/>
                <a:latin typeface=" Fira Code" panose="020B0809050000020004" pitchFamily="49" charset="0"/>
              </a:rPr>
              <a:t>=&gt;</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        (</a:t>
            </a:r>
            <a:r>
              <a:rPr lang="en-US" sz="1800" b="0" err="1">
                <a:solidFill>
                  <a:srgbClr val="6089B4"/>
                </a:solidFill>
                <a:effectLst/>
                <a:latin typeface=" Fira Code" panose="020B0809050000020004" pitchFamily="49" charset="0"/>
              </a:rPr>
              <a:t>h</a:t>
            </a:r>
            <a:r>
              <a:rPr lang="en-US" sz="1800" b="0" err="1">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NativeView</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as</a:t>
            </a:r>
            <a:r>
              <a:rPr lang="en-US" sz="1800" b="0">
                <a:solidFill>
                  <a:srgbClr val="C5C8C6"/>
                </a:solidFill>
                <a:effectLst/>
                <a:latin typeface=" Fira Code" panose="020B0809050000020004" pitchFamily="49" charset="0"/>
              </a:rPr>
              <a:t> </a:t>
            </a:r>
            <a:r>
              <a:rPr lang="en-US" sz="1800" b="0">
                <a:solidFill>
                  <a:srgbClr val="9B0000"/>
                </a:solidFill>
                <a:effectLst/>
                <a:latin typeface=" Fira Code" panose="020B0809050000020004" pitchFamily="49" charset="0"/>
              </a:rPr>
              <a:t>global</a:t>
            </a:r>
            <a:r>
              <a:rPr lang="en-US" sz="1800" b="0">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Android</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Views</a:t>
            </a:r>
            <a:r>
              <a:rPr lang="en-US" sz="1800" b="0" err="1">
                <a:solidFill>
                  <a:srgbClr val="C5C8C6"/>
                </a:solidFill>
                <a:effectLst/>
                <a:latin typeface=" Fira Code" panose="020B0809050000020004" pitchFamily="49" charset="0"/>
              </a:rPr>
              <a:t>.</a:t>
            </a:r>
            <a:r>
              <a:rPr lang="en-US" sz="1800" b="0" err="1">
                <a:solidFill>
                  <a:srgbClr val="9872A2"/>
                </a:solidFill>
                <a:effectLst/>
                <a:latin typeface=" Fira Code" panose="020B0809050000020004" pitchFamily="49" charset="0"/>
              </a:rPr>
              <a:t>Entry</a:t>
            </a:r>
            <a:r>
              <a:rPr lang="en-US" sz="1800" b="0">
                <a:solidFill>
                  <a:srgbClr val="C5C8C6"/>
                </a:solidFill>
                <a:effectLst/>
                <a:latin typeface=" Fira Code" panose="020B0809050000020004" pitchFamily="49" charset="0"/>
              </a:rPr>
              <a:t>).</a:t>
            </a:r>
            <a:r>
              <a:rPr lang="en-US" sz="1800" b="0" err="1">
                <a:solidFill>
                  <a:srgbClr val="6089B4"/>
                </a:solidFill>
                <a:effectLst/>
                <a:latin typeface=" Fira Code" panose="020B0809050000020004" pitchFamily="49" charset="0"/>
              </a:rPr>
              <a:t>UnderlineVisible</a:t>
            </a:r>
            <a:r>
              <a:rPr lang="en-US" sz="1800" b="0">
                <a:solidFill>
                  <a:srgbClr val="C5C8C6"/>
                </a:solidFill>
                <a:effectLst/>
                <a:latin typeface=" Fira Code" panose="020B0809050000020004" pitchFamily="49" charset="0"/>
              </a:rPr>
              <a:t> </a:t>
            </a:r>
            <a:r>
              <a:rPr lang="en-US" sz="1800" b="0">
                <a:solidFill>
                  <a:srgbClr val="676867"/>
                </a:solidFill>
                <a:effectLst/>
                <a:latin typeface=" Fira Code" panose="020B0809050000020004" pitchFamily="49" charset="0"/>
              </a:rPr>
              <a:t>=</a:t>
            </a:r>
            <a:r>
              <a:rPr lang="en-US" sz="1800" b="0">
                <a:solidFill>
                  <a:srgbClr val="C5C8C6"/>
                </a:solidFill>
                <a:effectLst/>
                <a:latin typeface=" Fira Code" panose="020B0809050000020004" pitchFamily="49" charset="0"/>
              </a:rPr>
              <a:t> </a:t>
            </a:r>
            <a:r>
              <a:rPr lang="en-US" sz="1800" b="0">
                <a:solidFill>
                  <a:srgbClr val="408080"/>
                </a:solidFill>
                <a:effectLst/>
                <a:latin typeface=" Fira Code" panose="020B0809050000020004" pitchFamily="49" charset="0"/>
              </a:rPr>
              <a:t>false</a:t>
            </a:r>
            <a:endParaRPr lang="en-US" sz="1800" b="0">
              <a:solidFill>
                <a:srgbClr val="C5C8C6"/>
              </a:solidFill>
              <a:effectLst/>
              <a:latin typeface=" Fira Code" panose="020B0809050000020004" pitchFamily="49" charset="0"/>
            </a:endParaRPr>
          </a:p>
          <a:p>
            <a:pPr marL="0" indent="0">
              <a:buNone/>
            </a:pPr>
            <a:r>
              <a:rPr lang="en-US" sz="1800" b="0">
                <a:solidFill>
                  <a:srgbClr val="C5C8C6"/>
                </a:solidFill>
                <a:effectLst/>
                <a:latin typeface=" Fira Code" panose="020B0809050000020004" pitchFamily="49" charset="0"/>
              </a:rPr>
              <a:t>    };</a:t>
            </a:r>
          </a:p>
          <a:p>
            <a:pPr marL="0" indent="0">
              <a:buNone/>
            </a:pPr>
            <a:r>
              <a:rPr lang="en-US" sz="1800" b="0">
                <a:solidFill>
                  <a:srgbClr val="C5C8C6"/>
                </a:solidFill>
                <a:effectLst/>
                <a:latin typeface=" Fira Code" panose="020B0809050000020004" pitchFamily="49" charset="0"/>
              </a:rPr>
              <a:t>#</a:t>
            </a:r>
            <a:r>
              <a:rPr lang="en-US" sz="1800" b="0">
                <a:solidFill>
                  <a:srgbClr val="676867"/>
                </a:solidFill>
                <a:effectLst/>
                <a:latin typeface=" Fira Code" panose="020B0809050000020004" pitchFamily="49" charset="0"/>
              </a:rPr>
              <a:t>endif</a:t>
            </a:r>
            <a:endParaRPr lang="en-US" sz="1800" b="0">
              <a:solidFill>
                <a:srgbClr val="C5C8C6"/>
              </a:solidFill>
              <a:effectLst/>
              <a:latin typeface=" Fira Code" panose="020B0809050000020004" pitchFamily="49" charset="0"/>
            </a:endParaRPr>
          </a:p>
        </p:txBody>
      </p:sp>
      <p:grpSp>
        <p:nvGrpSpPr>
          <p:cNvPr id="8" name="Group 7">
            <a:extLst>
              <a:ext uri="{FF2B5EF4-FFF2-40B4-BE49-F238E27FC236}">
                <a16:creationId xmlns:a16="http://schemas.microsoft.com/office/drawing/2014/main" id="{5EC7D918-851F-47D2-BE09-99BCF650E71F}"/>
              </a:ext>
            </a:extLst>
          </p:cNvPr>
          <p:cNvGrpSpPr/>
          <p:nvPr/>
        </p:nvGrpSpPr>
        <p:grpSpPr>
          <a:xfrm>
            <a:off x="1626669" y="1976576"/>
            <a:ext cx="4800081" cy="461665"/>
            <a:chOff x="1626669" y="1976576"/>
            <a:chExt cx="4800081" cy="461665"/>
          </a:xfrm>
        </p:grpSpPr>
        <p:sp>
          <p:nvSpPr>
            <p:cNvPr id="5" name="TextBox 4">
              <a:extLst>
                <a:ext uri="{FF2B5EF4-FFF2-40B4-BE49-F238E27FC236}">
                  <a16:creationId xmlns:a16="http://schemas.microsoft.com/office/drawing/2014/main" id="{F24EA5D7-29CB-4145-A4FC-0FAFCAECBE9F}"/>
                </a:ext>
              </a:extLst>
            </p:cNvPr>
            <p:cNvSpPr txBox="1"/>
            <p:nvPr/>
          </p:nvSpPr>
          <p:spPr>
            <a:xfrm>
              <a:off x="3137836" y="1976576"/>
              <a:ext cx="3288914"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#ifdef if platform specific</a:t>
              </a:r>
            </a:p>
          </p:txBody>
        </p:sp>
        <p:cxnSp>
          <p:nvCxnSpPr>
            <p:cNvPr id="7" name="Straight Arrow Connector 6">
              <a:extLst>
                <a:ext uri="{FF2B5EF4-FFF2-40B4-BE49-F238E27FC236}">
                  <a16:creationId xmlns:a16="http://schemas.microsoft.com/office/drawing/2014/main" id="{44C96B4D-3B99-4E13-A542-0399C3E68AF1}"/>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9" name="Group 8">
            <a:extLst>
              <a:ext uri="{FF2B5EF4-FFF2-40B4-BE49-F238E27FC236}">
                <a16:creationId xmlns:a16="http://schemas.microsoft.com/office/drawing/2014/main" id="{A65726D6-CB8C-419A-8AC4-0D3A2813B7AD}"/>
              </a:ext>
            </a:extLst>
          </p:cNvPr>
          <p:cNvGrpSpPr/>
          <p:nvPr/>
        </p:nvGrpSpPr>
        <p:grpSpPr>
          <a:xfrm>
            <a:off x="2597217" y="2358359"/>
            <a:ext cx="6028109" cy="461665"/>
            <a:chOff x="1626669" y="1976576"/>
            <a:chExt cx="6028109" cy="461665"/>
          </a:xfrm>
        </p:grpSpPr>
        <p:sp>
          <p:nvSpPr>
            <p:cNvPr id="10" name="TextBox 9">
              <a:extLst>
                <a:ext uri="{FF2B5EF4-FFF2-40B4-BE49-F238E27FC236}">
                  <a16:creationId xmlns:a16="http://schemas.microsoft.com/office/drawing/2014/main" id="{39F3B8DE-3CEB-4C65-9751-BF7FE933E481}"/>
                </a:ext>
              </a:extLst>
            </p:cNvPr>
            <p:cNvSpPr txBox="1"/>
            <p:nvPr/>
          </p:nvSpPr>
          <p:spPr>
            <a:xfrm>
              <a:off x="3137836" y="1976576"/>
              <a:ext cx="451694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Access the handler from anywhere</a:t>
              </a:r>
            </a:p>
          </p:txBody>
        </p:sp>
        <p:cxnSp>
          <p:nvCxnSpPr>
            <p:cNvPr id="11" name="Straight Arrow Connector 10">
              <a:extLst>
                <a:ext uri="{FF2B5EF4-FFF2-40B4-BE49-F238E27FC236}">
                  <a16:creationId xmlns:a16="http://schemas.microsoft.com/office/drawing/2014/main" id="{1D914CBC-D626-4AEC-A51E-088D71C5311F}"/>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grpSp>
        <p:nvGrpSpPr>
          <p:cNvPr id="13" name="Group 12">
            <a:extLst>
              <a:ext uri="{FF2B5EF4-FFF2-40B4-BE49-F238E27FC236}">
                <a16:creationId xmlns:a16="http://schemas.microsoft.com/office/drawing/2014/main" id="{8AEC6F51-9056-4CA0-A2B7-09BE48A01228}"/>
              </a:ext>
            </a:extLst>
          </p:cNvPr>
          <p:cNvGrpSpPr/>
          <p:nvPr/>
        </p:nvGrpSpPr>
        <p:grpSpPr>
          <a:xfrm>
            <a:off x="6022207" y="2740142"/>
            <a:ext cx="4436840" cy="461665"/>
            <a:chOff x="1626669" y="1976576"/>
            <a:chExt cx="4436840" cy="461665"/>
          </a:xfrm>
        </p:grpSpPr>
        <p:sp>
          <p:nvSpPr>
            <p:cNvPr id="14" name="TextBox 13">
              <a:extLst>
                <a:ext uri="{FF2B5EF4-FFF2-40B4-BE49-F238E27FC236}">
                  <a16:creationId xmlns:a16="http://schemas.microsoft.com/office/drawing/2014/main" id="{9109A732-B0F7-44C3-A741-2BB33C381374}"/>
                </a:ext>
              </a:extLst>
            </p:cNvPr>
            <p:cNvSpPr txBox="1"/>
            <p:nvPr/>
          </p:nvSpPr>
          <p:spPr>
            <a:xfrm>
              <a:off x="3137836" y="1976576"/>
              <a:ext cx="2925673"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7B548"/>
                  </a:solidFill>
                  <a:effectLst/>
                  <a:uLnTx/>
                  <a:uFillTx/>
                  <a:latin typeface="Calibri" panose="020F0502020204030204"/>
                  <a:ea typeface="+mn-ea"/>
                  <a:cs typeface="+mn-cs"/>
                </a:rPr>
                <a:t>Dictionary of all props</a:t>
              </a:r>
            </a:p>
          </p:txBody>
        </p:sp>
        <p:cxnSp>
          <p:nvCxnSpPr>
            <p:cNvPr id="15" name="Straight Arrow Connector 14">
              <a:extLst>
                <a:ext uri="{FF2B5EF4-FFF2-40B4-BE49-F238E27FC236}">
                  <a16:creationId xmlns:a16="http://schemas.microsoft.com/office/drawing/2014/main" id="{895D0F9A-9801-4A2F-B89F-6568C1779D9D}"/>
                </a:ext>
              </a:extLst>
            </p:cNvPr>
            <p:cNvCxnSpPr/>
            <p:nvPr/>
          </p:nvCxnSpPr>
          <p:spPr>
            <a:xfrm flipH="1">
              <a:off x="1626669" y="2207408"/>
              <a:ext cx="151116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42872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a:xfrm>
            <a:off x="838199" y="78044"/>
            <a:ext cx="10985205" cy="1325563"/>
          </a:xfrm>
        </p:spPr>
        <p:txBody>
          <a:bodyPr>
            <a:normAutofit/>
          </a:bodyPr>
          <a:lstStyle/>
          <a:p>
            <a:r>
              <a:rPr lang="en-US" sz="4000" dirty="0"/>
              <a:t>Pixel Perfect UI with </a:t>
            </a:r>
            <a:r>
              <a:rPr lang="en-US" sz="4000" dirty="0" err="1"/>
              <a:t>Maui.Graphics</a:t>
            </a:r>
            <a:endParaRPr lang="en-US" sz="4000"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199" y="1304626"/>
            <a:ext cx="6849140" cy="1098328"/>
          </a:xfrm>
        </p:spPr>
        <p:txBody>
          <a:bodyPr/>
          <a:lstStyle/>
          <a:p>
            <a:r>
              <a:rPr lang="en-US" dirty="0"/>
              <a:t>Native graphics or </a:t>
            </a:r>
            <a:r>
              <a:rPr lang="en-US" dirty="0" err="1"/>
              <a:t>SkiaSharp</a:t>
            </a:r>
            <a:endParaRPr lang="en-US" dirty="0"/>
          </a:p>
          <a:p>
            <a:r>
              <a:rPr lang="en-US" dirty="0"/>
              <a:t>Fluent and Material design</a:t>
            </a:r>
          </a:p>
        </p:txBody>
      </p:sp>
      <p:pic>
        <p:nvPicPr>
          <p:cNvPr id="4" name="GraphicsControls-Fluent">
            <a:hlinkClick r:id="" action="ppaction://media"/>
            <a:extLst>
              <a:ext uri="{FF2B5EF4-FFF2-40B4-BE49-F238E27FC236}">
                <a16:creationId xmlns:a16="http://schemas.microsoft.com/office/drawing/2014/main" id="{3E221DC3-1260-4569-AC3A-96F5209301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325" y="2477385"/>
            <a:ext cx="8289350" cy="5152516"/>
          </a:xfrm>
          <a:prstGeom prst="rect">
            <a:avLst/>
          </a:prstGeom>
        </p:spPr>
      </p:pic>
    </p:spTree>
    <p:extLst>
      <p:ext uri="{BB962C8B-B14F-4D97-AF65-F5344CB8AC3E}">
        <p14:creationId xmlns:p14="http://schemas.microsoft.com/office/powerpoint/2010/main" val="15086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4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Project System Improvements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for Cross-Platform Workflows</a:t>
            </a:r>
          </a:p>
        </p:txBody>
      </p:sp>
    </p:spTree>
    <p:extLst>
      <p:ext uri="{BB962C8B-B14F-4D97-AF65-F5344CB8AC3E}">
        <p14:creationId xmlns:p14="http://schemas.microsoft.com/office/powerpoint/2010/main" val="1745527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Single Project</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8" name="Picture 2">
            <a:extLst>
              <a:ext uri="{FF2B5EF4-FFF2-40B4-BE49-F238E27FC236}">
                <a16:creationId xmlns:a16="http://schemas.microsoft.com/office/drawing/2014/main" id="{25642297-520B-45E2-BBD9-123FE492C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288" y="2479786"/>
            <a:ext cx="2808167" cy="1888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graphical user interface, application&#10;&#10;Description automatically generated">
            <a:extLst>
              <a:ext uri="{FF2B5EF4-FFF2-40B4-BE49-F238E27FC236}">
                <a16:creationId xmlns:a16="http://schemas.microsoft.com/office/drawing/2014/main" id="{964CAB7F-8A9F-2146-B1F9-2DD5585E1151}"/>
              </a:ext>
            </a:extLst>
          </p:cNvPr>
          <p:cNvPicPr>
            <a:picLocks noChangeAspect="1"/>
          </p:cNvPicPr>
          <p:nvPr/>
        </p:nvPicPr>
        <p:blipFill>
          <a:blip r:embed="rId4"/>
          <a:stretch>
            <a:fillRect/>
          </a:stretch>
        </p:blipFill>
        <p:spPr>
          <a:xfrm>
            <a:off x="6636744" y="0"/>
            <a:ext cx="3787254" cy="6858000"/>
          </a:xfrm>
          <a:prstGeom prst="rect">
            <a:avLst/>
          </a:prstGeom>
        </p:spPr>
      </p:pic>
      <p:sp>
        <p:nvSpPr>
          <p:cNvPr id="14" name="Picture Placeholder 13">
            <a:extLst>
              <a:ext uri="{FF2B5EF4-FFF2-40B4-BE49-F238E27FC236}">
                <a16:creationId xmlns:a16="http://schemas.microsoft.com/office/drawing/2014/main" id="{21D9BF52-DF34-F34A-A2B6-7853971ED83B}"/>
              </a:ext>
            </a:extLst>
          </p:cNvPr>
          <p:cNvSpPr>
            <a:spLocks noGrp="1"/>
          </p:cNvSpPr>
          <p:nvPr>
            <p:ph type="pic" idx="1"/>
          </p:nvPr>
        </p:nvSpPr>
        <p:spPr/>
      </p:sp>
    </p:spTree>
    <p:extLst>
      <p:ext uri="{BB962C8B-B14F-4D97-AF65-F5344CB8AC3E}">
        <p14:creationId xmlns:p14="http://schemas.microsoft.com/office/powerpoint/2010/main" val="8218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3723167" cy="4351338"/>
          </a:xfrm>
        </p:spPr>
        <p:txBody>
          <a:bodyPr/>
          <a:lstStyle/>
          <a:p>
            <a:r>
              <a:rPr lang="en-US" dirty="0"/>
              <a:t>.NET MAUI Overview</a:t>
            </a:r>
          </a:p>
          <a:p>
            <a:r>
              <a:rPr lang="en-US" dirty="0"/>
              <a:t>Project system improvements</a:t>
            </a:r>
          </a:p>
          <a:p>
            <a:r>
              <a:rPr lang="en-US" dirty="0"/>
              <a:t>Faster development with Visual Studio 2022</a:t>
            </a:r>
          </a:p>
          <a:p>
            <a:r>
              <a:rPr lang="en-US" dirty="0"/>
              <a:t>.NET MAUI Deep Dive</a:t>
            </a:r>
          </a:p>
        </p:txBody>
      </p:sp>
      <p:grpSp>
        <p:nvGrpSpPr>
          <p:cNvPr id="4" name="Group 3">
            <a:extLst>
              <a:ext uri="{FF2B5EF4-FFF2-40B4-BE49-F238E27FC236}">
                <a16:creationId xmlns:a16="http://schemas.microsoft.com/office/drawing/2014/main" id="{24265948-5C70-4D40-9257-3A77A6EBD55F}"/>
              </a:ext>
            </a:extLst>
          </p:cNvPr>
          <p:cNvGrpSpPr/>
          <p:nvPr/>
        </p:nvGrpSpPr>
        <p:grpSpPr>
          <a:xfrm>
            <a:off x="4804641" y="616689"/>
            <a:ext cx="7735903" cy="5401340"/>
            <a:chOff x="922252" y="136770"/>
            <a:chExt cx="9429675" cy="6583961"/>
          </a:xfrm>
        </p:grpSpPr>
        <p:pic>
          <p:nvPicPr>
            <p:cNvPr id="5" name="Picture 4" descr="A screenshot of a computer&#10;&#10;Description automatically generated with medium confidence">
              <a:extLst>
                <a:ext uri="{FF2B5EF4-FFF2-40B4-BE49-F238E27FC236}">
                  <a16:creationId xmlns:a16="http://schemas.microsoft.com/office/drawing/2014/main" id="{FE89C4AA-0023-4300-8637-12CC88A2E840}"/>
                </a:ext>
              </a:extLst>
            </p:cNvPr>
            <p:cNvPicPr>
              <a:picLocks noChangeAspect="1"/>
            </p:cNvPicPr>
            <p:nvPr/>
          </p:nvPicPr>
          <p:blipFill>
            <a:blip r:embed="rId3"/>
            <a:stretch>
              <a:fillRect/>
            </a:stretch>
          </p:blipFill>
          <p:spPr>
            <a:xfrm>
              <a:off x="922252" y="376221"/>
              <a:ext cx="6485241" cy="4484709"/>
            </a:xfrm>
            <a:prstGeom prst="rect">
              <a:avLst/>
            </a:prstGeom>
          </p:spPr>
        </p:pic>
        <p:grpSp>
          <p:nvGrpSpPr>
            <p:cNvPr id="6" name="Group 5">
              <a:extLst>
                <a:ext uri="{FF2B5EF4-FFF2-40B4-BE49-F238E27FC236}">
                  <a16:creationId xmlns:a16="http://schemas.microsoft.com/office/drawing/2014/main" id="{2EB1DE72-402C-4DE9-95B5-3ECD86E066CE}"/>
                </a:ext>
              </a:extLst>
            </p:cNvPr>
            <p:cNvGrpSpPr/>
            <p:nvPr/>
          </p:nvGrpSpPr>
          <p:grpSpPr>
            <a:xfrm>
              <a:off x="1974793" y="2245479"/>
              <a:ext cx="2237626" cy="4475252"/>
              <a:chOff x="9161204" y="509885"/>
              <a:chExt cx="2987377" cy="5974754"/>
            </a:xfrm>
          </p:grpSpPr>
          <p:pic>
            <p:nvPicPr>
              <p:cNvPr id="9" name="Picture 8" descr="Graphical user interface, application&#10;&#10;Description automatically generated">
                <a:extLst>
                  <a:ext uri="{FF2B5EF4-FFF2-40B4-BE49-F238E27FC236}">
                    <a16:creationId xmlns:a16="http://schemas.microsoft.com/office/drawing/2014/main" id="{E107E26B-37FB-4351-8A2A-562FFF5BF5A1}"/>
                  </a:ext>
                </a:extLst>
              </p:cNvPr>
              <p:cNvPicPr>
                <a:picLocks noChangeAspect="1"/>
              </p:cNvPicPr>
              <p:nvPr/>
            </p:nvPicPr>
            <p:blipFill>
              <a:blip r:embed="rId4"/>
              <a:stretch>
                <a:fillRect/>
              </a:stretch>
            </p:blipFill>
            <p:spPr>
              <a:xfrm>
                <a:off x="9334550" y="892509"/>
                <a:ext cx="2627545" cy="5255090"/>
              </a:xfrm>
              <a:prstGeom prst="rect">
                <a:avLst/>
              </a:prstGeom>
            </p:spPr>
          </p:pic>
          <p:pic>
            <p:nvPicPr>
              <p:cNvPr id="10" name="Picture 2" descr="See the source image">
                <a:extLst>
                  <a:ext uri="{FF2B5EF4-FFF2-40B4-BE49-F238E27FC236}">
                    <a16:creationId xmlns:a16="http://schemas.microsoft.com/office/drawing/2014/main" id="{BB669EC8-3FC9-483B-811A-3474CC426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1204" y="509885"/>
                <a:ext cx="2987377" cy="5974754"/>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Graphical user interface, application&#10;&#10;Description automatically generated">
              <a:extLst>
                <a:ext uri="{FF2B5EF4-FFF2-40B4-BE49-F238E27FC236}">
                  <a16:creationId xmlns:a16="http://schemas.microsoft.com/office/drawing/2014/main" id="{CA378FE1-D74A-4AAD-AD6B-4EDADA85D5F5}"/>
                </a:ext>
              </a:extLst>
            </p:cNvPr>
            <p:cNvPicPr>
              <a:picLocks noChangeAspect="1"/>
            </p:cNvPicPr>
            <p:nvPr/>
          </p:nvPicPr>
          <p:blipFill>
            <a:blip r:embed="rId6"/>
            <a:stretch>
              <a:fillRect/>
            </a:stretch>
          </p:blipFill>
          <p:spPr>
            <a:xfrm>
              <a:off x="7553071" y="136770"/>
              <a:ext cx="2630712" cy="496360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B42F5189-F32C-4F9C-AC5B-D6F549031283}"/>
                </a:ext>
              </a:extLst>
            </p:cNvPr>
            <p:cNvPicPr>
              <a:picLocks noChangeAspect="1"/>
            </p:cNvPicPr>
            <p:nvPr/>
          </p:nvPicPr>
          <p:blipFill>
            <a:blip r:embed="rId7"/>
            <a:stretch>
              <a:fillRect/>
            </a:stretch>
          </p:blipFill>
          <p:spPr>
            <a:xfrm>
              <a:off x="5355114" y="2105932"/>
              <a:ext cx="4996813" cy="4512372"/>
            </a:xfrm>
            <a:prstGeom prst="rect">
              <a:avLst/>
            </a:prstGeom>
          </p:spPr>
        </p:pic>
      </p:grpSp>
    </p:spTree>
    <p:extLst>
      <p:ext uri="{BB962C8B-B14F-4D97-AF65-F5344CB8AC3E}">
        <p14:creationId xmlns:p14="http://schemas.microsoft.com/office/powerpoint/2010/main" val="276372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BD40F585-1A63-49D2-81D7-C94BC81C8651}"/>
              </a:ext>
            </a:extLst>
          </p:cNvPr>
          <p:cNvPicPr>
            <a:picLocks noChangeAspect="1"/>
          </p:cNvPicPr>
          <p:nvPr/>
        </p:nvPicPr>
        <p:blipFill>
          <a:blip r:embed="rId2"/>
          <a:stretch>
            <a:fillRect/>
          </a:stretch>
        </p:blipFill>
        <p:spPr>
          <a:xfrm>
            <a:off x="6559758" y="1966429"/>
            <a:ext cx="3560849" cy="3336077"/>
          </a:xfrm>
          <a:prstGeom prst="rect">
            <a:avLst/>
          </a:prstGeom>
        </p:spPr>
      </p:pic>
    </p:spTree>
    <p:extLst>
      <p:ext uri="{BB962C8B-B14F-4D97-AF65-F5344CB8AC3E}">
        <p14:creationId xmlns:p14="http://schemas.microsoft.com/office/powerpoint/2010/main" val="81106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a:extLst>
              <a:ext uri="{FF2B5EF4-FFF2-40B4-BE49-F238E27FC236}">
                <a16:creationId xmlns:a16="http://schemas.microsoft.com/office/drawing/2014/main" id="{F69CA9D6-F501-41D5-9A51-515864B98723}"/>
              </a:ext>
            </a:extLst>
          </p:cNvPr>
          <p:cNvPicPr>
            <a:picLocks noChangeAspect="1"/>
          </p:cNvPicPr>
          <p:nvPr/>
        </p:nvPicPr>
        <p:blipFill>
          <a:blip r:embed="rId2"/>
          <a:stretch>
            <a:fillRect/>
          </a:stretch>
        </p:blipFill>
        <p:spPr>
          <a:xfrm>
            <a:off x="6905593" y="1852129"/>
            <a:ext cx="2727389" cy="3336077"/>
          </a:xfrm>
          <a:prstGeom prst="rect">
            <a:avLst/>
          </a:prstGeom>
        </p:spPr>
      </p:pic>
    </p:spTree>
    <p:extLst>
      <p:ext uri="{BB962C8B-B14F-4D97-AF65-F5344CB8AC3E}">
        <p14:creationId xmlns:p14="http://schemas.microsoft.com/office/powerpoint/2010/main" val="41307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a:t>Single Project</a:t>
            </a:r>
          </a:p>
        </p:txBody>
      </p:sp>
      <p:sp>
        <p:nvSpPr>
          <p:cNvPr id="3" name="Picture Placeholder 2">
            <a:extLst>
              <a:ext uri="{FF2B5EF4-FFF2-40B4-BE49-F238E27FC236}">
                <a16:creationId xmlns:a16="http://schemas.microsoft.com/office/drawing/2014/main" id="{5EF40B6F-B815-4EB1-A0EE-490A371006C2}"/>
              </a:ext>
            </a:extLst>
          </p:cNvPr>
          <p:cNvSpPr>
            <a:spLocks noGrp="1"/>
          </p:cNvSpPr>
          <p:nvPr>
            <p:ph type="pic" idx="1"/>
          </p:nvPr>
        </p:nvSpPr>
        <p:spPr/>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p:txBody>
          <a:bodyPr/>
          <a:lstStyle/>
          <a:p>
            <a:pPr>
              <a:lnSpc>
                <a:spcPct val="150000"/>
              </a:lnSpc>
            </a:pPr>
            <a:r>
              <a:rPr lang="en-US" dirty="0"/>
              <a:t>Reducing multiple projects to a single project alleviates several points of friction when developing apps that target multiple platforms.</a:t>
            </a:r>
          </a:p>
          <a:p>
            <a:endParaRPr lang="en-US" dirty="0"/>
          </a:p>
          <a:p>
            <a:pPr marL="285750" indent="-285750">
              <a:buFont typeface="Arial" panose="020B0604020202020204" pitchFamily="34" charset="0"/>
              <a:buChar char="•"/>
            </a:pPr>
            <a:r>
              <a:rPr lang="en-US" dirty="0"/>
              <a:t>Images</a:t>
            </a:r>
          </a:p>
          <a:p>
            <a:pPr marL="285750" indent="-285750">
              <a:buFont typeface="Arial" panose="020B0604020202020204" pitchFamily="34" charset="0"/>
              <a:buChar char="•"/>
            </a:pPr>
            <a:r>
              <a:rPr lang="en-US" dirty="0"/>
              <a:t>Fonts</a:t>
            </a:r>
          </a:p>
          <a:p>
            <a:pPr marL="285750" indent="-285750">
              <a:buFont typeface="Arial" panose="020B0604020202020204" pitchFamily="34" charset="0"/>
              <a:buChar char="•"/>
            </a:pPr>
            <a:r>
              <a:rPr lang="en-US" dirty="0"/>
              <a:t>Platform code</a:t>
            </a:r>
          </a:p>
          <a:p>
            <a:pPr marL="285750" indent="-285750">
              <a:buFont typeface="Arial" panose="020B0604020202020204" pitchFamily="34" charset="0"/>
              <a:buChar char="•"/>
            </a:pPr>
            <a:r>
              <a:rPr lang="en-US" dirty="0"/>
              <a:t>Splash screen</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7" name="Picture 6">
            <a:extLst>
              <a:ext uri="{FF2B5EF4-FFF2-40B4-BE49-F238E27FC236}">
                <a16:creationId xmlns:a16="http://schemas.microsoft.com/office/drawing/2014/main" id="{2F527133-045B-465C-877D-75D6E52A6C19}"/>
              </a:ext>
            </a:extLst>
          </p:cNvPr>
          <p:cNvPicPr>
            <a:picLocks noChangeAspect="1"/>
          </p:cNvPicPr>
          <p:nvPr/>
        </p:nvPicPr>
        <p:blipFill>
          <a:blip r:embed="rId2"/>
          <a:stretch>
            <a:fillRect/>
          </a:stretch>
        </p:blipFill>
        <p:spPr>
          <a:xfrm>
            <a:off x="7121318" y="2479786"/>
            <a:ext cx="2668448" cy="1888901"/>
          </a:xfrm>
          <a:prstGeom prst="rect">
            <a:avLst/>
          </a:prstGeom>
        </p:spPr>
      </p:pic>
    </p:spTree>
    <p:extLst>
      <p:ext uri="{BB962C8B-B14F-4D97-AF65-F5344CB8AC3E}">
        <p14:creationId xmlns:p14="http://schemas.microsoft.com/office/powerpoint/2010/main" val="71435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a:xfrm>
            <a:off x="831850" y="1709738"/>
            <a:ext cx="10895862" cy="2852737"/>
          </a:xfrm>
        </p:spPr>
        <p:txBody>
          <a:bodyPr/>
          <a:lstStyle/>
          <a:p>
            <a:r>
              <a:rPr lang="en-US" dirty="0"/>
              <a:t>Faster Development</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Optimized Inner-loop</a:t>
            </a:r>
          </a:p>
        </p:txBody>
      </p:sp>
    </p:spTree>
    <p:extLst>
      <p:ext uri="{BB962C8B-B14F-4D97-AF65-F5344CB8AC3E}">
        <p14:creationId xmlns:p14="http://schemas.microsoft.com/office/powerpoint/2010/main" val="715237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2F2F2"/>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724149" y="554499"/>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109715" y="728276"/>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2022 for Mac</a:t>
            </a:r>
          </a:p>
        </p:txBody>
      </p:sp>
      <p:pic>
        <p:nvPicPr>
          <p:cNvPr id="6" name="Picture 5">
            <a:extLst>
              <a:ext uri="{FF2B5EF4-FFF2-40B4-BE49-F238E27FC236}">
                <a16:creationId xmlns:a16="http://schemas.microsoft.com/office/drawing/2014/main" id="{BF42FF2D-87D9-5DFF-448E-E4D151455723}"/>
              </a:ext>
            </a:extLst>
          </p:cNvPr>
          <p:cNvPicPr>
            <a:picLocks noChangeAspect="1"/>
          </p:cNvPicPr>
          <p:nvPr/>
        </p:nvPicPr>
        <p:blipFill>
          <a:blip r:embed="rId3"/>
          <a:stretch>
            <a:fillRect/>
          </a:stretch>
        </p:blipFill>
        <p:spPr>
          <a:xfrm>
            <a:off x="4725622" y="1648318"/>
            <a:ext cx="7252252" cy="4407836"/>
          </a:xfrm>
          <a:prstGeom prst="rect">
            <a:avLst/>
          </a:prstGeom>
        </p:spPr>
      </p:pic>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Fast and Fluid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Focused on performance with over 100 user reported issues fixed; running on .NET 6 and with native support for Apple’s M1 processor</a:t>
            </a: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Modern macOS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 rewritten UI, using native macOS Cocoa APIs. With native theming, full screen support, and macOS accessibility tooling.</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830997"/>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 for .NET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Build for the web, cloud, and mobile, using .NET 6.</a:t>
            </a: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Open Sans" panose="020B0606030504020204" pitchFamily="34" charset="0"/>
                <a:ea typeface="Open Sans" panose="020B0606030504020204" pitchFamily="34" charset="0"/>
                <a:cs typeface="Open Sans" panose="020B0606030504020204" pitchFamily="34" charset="0"/>
              </a:rPr>
              <a:t>https://aka.ms/vsmac-preview </a:t>
            </a:r>
          </a:p>
        </p:txBody>
      </p:sp>
      <p:pic>
        <p:nvPicPr>
          <p:cNvPr id="1026" name="Picture 2" descr="See the source image">
            <a:extLst>
              <a:ext uri="{FF2B5EF4-FFF2-40B4-BE49-F238E27FC236}">
                <a16:creationId xmlns:a16="http://schemas.microsoft.com/office/drawing/2014/main" id="{DA5858E6-B8BF-4C37-BEF1-B2DBEE023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57" y="748304"/>
            <a:ext cx="640158" cy="64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21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Code it Live</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Whether XAML or C#, you can code while debugging your application and see the changes instantly. No more stop-edit-rebuild for simple tweaks.</a:t>
            </a:r>
          </a:p>
          <a:p>
            <a:pPr>
              <a:lnSpc>
                <a:spcPct val="150000"/>
              </a:lnSpc>
            </a:pPr>
            <a:r>
              <a:rPr lang="en-US" dirty="0"/>
              <a:t>When you do something more complex, Visual Studio will prompt you to rebuild.</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CSS</a:t>
            </a:r>
          </a:p>
          <a:p>
            <a:pPr marL="285750" indent="-285750">
              <a:buFont typeface="Arial" panose="020B0604020202020204" pitchFamily="34" charset="0"/>
              <a:buChar char="•"/>
            </a:pPr>
            <a:r>
              <a:rPr lang="en-US" dirty="0"/>
              <a:t>Razor</a:t>
            </a:r>
          </a:p>
          <a:p>
            <a:pPr marL="285750" indent="-285750">
              <a:buFont typeface="Arial" panose="020B0604020202020204" pitchFamily="34" charset="0"/>
              <a:buChar char="•"/>
            </a:pPr>
            <a:r>
              <a:rPr lang="en-US" dirty="0"/>
              <a:t>XAML</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6" name="Picture 5" descr="Graphical user interface, text, application&#10;&#10;Description automatically generated">
            <a:extLst>
              <a:ext uri="{FF2B5EF4-FFF2-40B4-BE49-F238E27FC236}">
                <a16:creationId xmlns:a16="http://schemas.microsoft.com/office/drawing/2014/main" id="{EC6AA6B2-4A02-4802-8AF8-9C7D50E0CD85}"/>
              </a:ext>
            </a:extLst>
          </p:cNvPr>
          <p:cNvPicPr>
            <a:picLocks noChangeAspect="1"/>
          </p:cNvPicPr>
          <p:nvPr/>
        </p:nvPicPr>
        <p:blipFill>
          <a:blip r:embed="rId3"/>
          <a:stretch>
            <a:fillRect/>
          </a:stretch>
        </p:blipFill>
        <p:spPr>
          <a:xfrm>
            <a:off x="5139125" y="1824628"/>
            <a:ext cx="7570273" cy="3697842"/>
          </a:xfrm>
          <a:prstGeom prst="rect">
            <a:avLst/>
          </a:prstGeom>
        </p:spPr>
      </p:pic>
    </p:spTree>
    <p:extLst>
      <p:ext uri="{BB962C8B-B14F-4D97-AF65-F5344CB8AC3E}">
        <p14:creationId xmlns:p14="http://schemas.microsoft.com/office/powerpoint/2010/main" val="145443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p:txBody>
          <a:bodyPr/>
          <a:lstStyle/>
          <a:p>
            <a:r>
              <a:rPr lang="en-US" dirty="0"/>
              <a:t>Windows and iOS</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Connect any iOS device directly to Windows and start coding in Visual Studio 2022. That’s it!</a:t>
            </a:r>
          </a:p>
          <a:p>
            <a:pPr>
              <a:lnSpc>
                <a:spcPct val="150000"/>
              </a:lnSpc>
            </a:pPr>
            <a:r>
              <a:rPr lang="en-US" dirty="0"/>
              <a:t>Changes are pushed from Visual Studio directly to the app running on device, no Mac build host required.</a:t>
            </a:r>
          </a:p>
          <a:p>
            <a:pPr>
              <a:lnSpc>
                <a:spcPct val="150000"/>
              </a:lnSpc>
            </a:pPr>
            <a:r>
              <a:rPr lang="en-US" dirty="0"/>
              <a:t>When you’re ready to publish and distribute, connect a Mac or use a cloud service to finish the job.</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3" name="Online Media 2" title="Developing iOS from Windows with Xamarin Hot Restart">
            <a:hlinkClick r:id="" action="ppaction://media"/>
            <a:extLst>
              <a:ext uri="{FF2B5EF4-FFF2-40B4-BE49-F238E27FC236}">
                <a16:creationId xmlns:a16="http://schemas.microsoft.com/office/drawing/2014/main" id="{B02EC51F-EE34-4BCE-9B84-5FDAEC44AD1A}"/>
              </a:ext>
            </a:extLst>
          </p:cNvPr>
          <p:cNvPicPr>
            <a:picLocks noRot="1" noChangeAspect="1"/>
          </p:cNvPicPr>
          <p:nvPr>
            <a:videoFile r:link="rId1"/>
          </p:nvPr>
        </p:nvPicPr>
        <p:blipFill>
          <a:blip r:embed="rId4"/>
          <a:stretch>
            <a:fillRect/>
          </a:stretch>
        </p:blipFill>
        <p:spPr>
          <a:xfrm>
            <a:off x="5037679" y="1589202"/>
            <a:ext cx="7246918" cy="4094507"/>
          </a:xfrm>
          <a:prstGeom prst="rect">
            <a:avLst/>
          </a:prstGeom>
        </p:spPr>
      </p:pic>
    </p:spTree>
    <p:extLst>
      <p:ext uri="{BB962C8B-B14F-4D97-AF65-F5344CB8AC3E}">
        <p14:creationId xmlns:p14="http://schemas.microsoft.com/office/powerpoint/2010/main" val="205332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a:t>Remote iOS Simulator</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3932237" cy="4439093"/>
          </a:xfrm>
        </p:spPr>
        <p:txBody>
          <a:bodyPr>
            <a:normAutofit/>
          </a:bodyPr>
          <a:lstStyle/>
          <a:p>
            <a:pPr>
              <a:lnSpc>
                <a:spcPct val="150000"/>
              </a:lnSpc>
            </a:pPr>
            <a:r>
              <a:rPr lang="en-US" dirty="0"/>
              <a:t>For more Apple features, connect your Visual Studio 2022 on Windows to a Mac on your local network. With this you get:</a:t>
            </a:r>
          </a:p>
          <a:p>
            <a:pPr marL="285750" indent="-285750">
              <a:lnSpc>
                <a:spcPct val="150000"/>
              </a:lnSpc>
              <a:buFont typeface="Arial" panose="020B0604020202020204" pitchFamily="34" charset="0"/>
              <a:buChar char="•"/>
            </a:pPr>
            <a:r>
              <a:rPr lang="en-US" dirty="0"/>
              <a:t>Native </a:t>
            </a:r>
            <a:r>
              <a:rPr lang="en-US" dirty="0" err="1"/>
              <a:t>Xcode</a:t>
            </a:r>
            <a:r>
              <a:rPr lang="en-US" dirty="0"/>
              <a:t> builds over SSH</a:t>
            </a:r>
          </a:p>
          <a:p>
            <a:pPr marL="285750" indent="-285750">
              <a:lnSpc>
                <a:spcPct val="150000"/>
              </a:lnSpc>
              <a:buFont typeface="Arial" panose="020B0604020202020204" pitchFamily="34" charset="0"/>
              <a:buChar char="•"/>
            </a:pPr>
            <a:r>
              <a:rPr lang="en-US" dirty="0"/>
              <a:t>Remote simulator</a:t>
            </a:r>
          </a:p>
          <a:p>
            <a:pPr marL="285750" indent="-285750">
              <a:lnSpc>
                <a:spcPct val="150000"/>
              </a:lnSpc>
              <a:buFont typeface="Arial" panose="020B0604020202020204" pitchFamily="34" charset="0"/>
              <a:buChar char="•"/>
            </a:pPr>
            <a:r>
              <a:rPr lang="en-US" dirty="0"/>
              <a:t>Touchscreen support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Productivity</a:t>
            </a:r>
          </a:p>
        </p:txBody>
      </p:sp>
      <p:pic>
        <p:nvPicPr>
          <p:cNvPr id="1026" name="Picture 2" descr="Graphical user interface, application&#10;&#10;Description automatically generated">
            <a:extLst>
              <a:ext uri="{FF2B5EF4-FFF2-40B4-BE49-F238E27FC236}">
                <a16:creationId xmlns:a16="http://schemas.microsoft.com/office/drawing/2014/main" id="{BFDF3C16-1B11-4418-A384-5A77345C9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786" y="1257300"/>
            <a:ext cx="7329759" cy="4684105"/>
          </a:xfrm>
          <a:prstGeom prst="rect">
            <a:avLst/>
          </a:prstGeom>
          <a:noFill/>
        </p:spPr>
      </p:pic>
    </p:spTree>
    <p:extLst>
      <p:ext uri="{BB962C8B-B14F-4D97-AF65-F5344CB8AC3E}">
        <p14:creationId xmlns:p14="http://schemas.microsoft.com/office/powerpoint/2010/main" val="2165473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dirty="0"/>
              <a:t>And beyond</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dirty="0"/>
              <a:t>More ways to use .NET MAUI</a:t>
            </a:r>
          </a:p>
        </p:txBody>
      </p:sp>
    </p:spTree>
    <p:extLst>
      <p:ext uri="{BB962C8B-B14F-4D97-AF65-F5344CB8AC3E}">
        <p14:creationId xmlns:p14="http://schemas.microsoft.com/office/powerpoint/2010/main" val="3191546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828698" y="3036394"/>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69218" y="3559315"/>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02"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5998"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5998"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5998"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02"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08"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592031"/>
              </a:xfrm>
              <a:prstGeom prst="rect">
                <a:avLst/>
              </a:prstGeom>
            </p:spPr>
            <p:txBody>
              <a:bodyPr wrap="square">
                <a:spAutoFit/>
              </a:bodyPr>
              <a:lstStyle/>
              <a:p>
                <a:pPr marL="0" marR="0" lvl="0" indent="0" algn="ctr" defTabSz="914002"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02"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9" y="957294"/>
            <a:ext cx="2417836" cy="5596954"/>
            <a:chOff x="9244254" y="1451039"/>
            <a:chExt cx="2417836" cy="559695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0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02"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1"/>
              <a:ext cx="2348571" cy="524652"/>
            </a:xfrm>
            <a:prstGeom prst="rect">
              <a:avLst/>
            </a:prstGeom>
            <a:noFill/>
            <a:ln>
              <a:noFill/>
            </a:ln>
          </p:spPr>
          <p:txBody>
            <a:bodyPr wrap="square" lIns="121903" tIns="191209" rIns="121903" bIns="191209" rtlCol="0">
              <a:spAutoFit/>
            </a:bodyPr>
            <a:lstStyle/>
            <a:p>
              <a:pPr marL="0" marR="0" lvl="0" indent="0" algn="ctr" defTabSz="895998"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24652"/>
            </a:xfrm>
            <a:prstGeom prst="rect">
              <a:avLst/>
            </a:prstGeom>
            <a:noFill/>
            <a:ln>
              <a:noFill/>
            </a:ln>
          </p:spPr>
          <p:txBody>
            <a:bodyPr wrap="square" lIns="121903" tIns="191209" rIns="121903" bIns="191209" rtlCol="0">
              <a:spAutoFit/>
            </a:bodyPr>
            <a:lstStyle/>
            <a:p>
              <a:pPr marL="0" marR="0" lvl="0" indent="0" algn="ctr" defTabSz="895998"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marL="0" marR="0" lvl="0" indent="0" algn="ctr" defTabSz="861044"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8"/>
              <a:ext cx="2375343" cy="509619"/>
            </a:xfrm>
            <a:prstGeom prst="rect">
              <a:avLst/>
            </a:prstGeom>
            <a:noFill/>
            <a:ln>
              <a:noFill/>
            </a:ln>
          </p:spPr>
          <p:txBody>
            <a:bodyPr wrap="square" lIns="0" tIns="183765" rIns="119523" bIns="183765" rtlCol="0">
              <a:spAutoFit/>
            </a:bodyPr>
            <a:lstStyle/>
            <a:p>
              <a:pPr marL="14006" marR="0" lvl="0" indent="0" algn="ctr" defTabSz="861044"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517174" y="1038135"/>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69234" y="1038136"/>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009342" y="1038135"/>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59946" y="1038135"/>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511695" y="1038135"/>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54831" y="1038135"/>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523121" y="1041819"/>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300844" y="1545530"/>
            <a:ext cx="8662879" cy="2075964"/>
            <a:chOff x="268048" y="1464864"/>
            <a:chExt cx="866287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26371" y="1464864"/>
              <a:ext cx="1256082" cy="2075963"/>
              <a:chOff x="673761" y="1444306"/>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68048" y="1738500"/>
              <a:ext cx="1251270" cy="897736"/>
              <a:chOff x="3165639" y="1720818"/>
              <a:chExt cx="1251270" cy="897736"/>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80670" y="1034475"/>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1"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819318" y="3029116"/>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19"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1" y="955466"/>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02"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marL="0" marR="0" lvl="0" indent="0" algn="ctr" defTabSz="861044"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marL="0" marR="0" lvl="0" indent="0" algn="ctr" defTabSz="861044"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marL="0" marR="0" lvl="0" indent="0" algn="ctr" defTabSz="861044"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10192034" cy="1097044"/>
          </a:xfrm>
        </p:spPr>
        <p:txBody>
          <a:bodyPr/>
          <a:lstStyle/>
          <a:p>
            <a:r>
              <a:rPr lang="en-US" sz="7842" dirty="0">
                <a:solidFill>
                  <a:schemeClr val="tx1"/>
                </a:solidFill>
              </a:rPr>
              <a:t>Cross-Platform APIs</a:t>
            </a: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404040"/>
                </a:solidFill>
                <a:effectLst/>
                <a:uLnTx/>
                <a:uFillTx/>
                <a:latin typeface="Segoe UI"/>
                <a:ea typeface="+mn-ea"/>
                <a:cs typeface="+mn-cs"/>
              </a:rPr>
              <a:t>Sms</a:t>
            </a:r>
            <a:endParaRPr kumimoji="0" lang="en-US" sz="2353" b="0" i="0" u="none" strike="noStrike" kern="1200" cap="none" spc="0" normalizeH="0" baseline="0" noProof="0" dirty="0">
              <a:ln>
                <a:noFill/>
              </a:ln>
              <a:solidFill>
                <a:srgbClr val="40404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AED3E-1233-16B1-B6D8-1135352A75CA}"/>
              </a:ext>
            </a:extLst>
          </p:cNvPr>
          <p:cNvPicPr>
            <a:picLocks noChangeAspect="1"/>
          </p:cNvPicPr>
          <p:nvPr/>
        </p:nvPicPr>
        <p:blipFill>
          <a:blip r:embed="rId2"/>
          <a:stretch>
            <a:fillRect/>
          </a:stretch>
        </p:blipFill>
        <p:spPr>
          <a:xfrm>
            <a:off x="2015001" y="115614"/>
            <a:ext cx="8161998" cy="5469467"/>
          </a:xfrm>
          <a:prstGeom prst="rect">
            <a:avLst/>
          </a:prstGeom>
        </p:spPr>
      </p:pic>
      <p:pic>
        <p:nvPicPr>
          <p:cNvPr id="5" name="Picture 4">
            <a:extLst>
              <a:ext uri="{FF2B5EF4-FFF2-40B4-BE49-F238E27FC236}">
                <a16:creationId xmlns:a16="http://schemas.microsoft.com/office/drawing/2014/main" id="{0CEEE635-B990-C3AD-9A53-52C44CB06801}"/>
              </a:ext>
            </a:extLst>
          </p:cNvPr>
          <p:cNvPicPr>
            <a:picLocks noChangeAspect="1"/>
          </p:cNvPicPr>
          <p:nvPr/>
        </p:nvPicPr>
        <p:blipFill>
          <a:blip r:embed="rId3"/>
          <a:stretch>
            <a:fillRect/>
          </a:stretch>
        </p:blipFill>
        <p:spPr>
          <a:xfrm>
            <a:off x="1530946" y="5661510"/>
            <a:ext cx="9912103" cy="1196490"/>
          </a:xfrm>
          <a:prstGeom prst="rect">
            <a:avLst/>
          </a:prstGeom>
        </p:spPr>
      </p:pic>
    </p:spTree>
    <p:extLst>
      <p:ext uri="{BB962C8B-B14F-4D97-AF65-F5344CB8AC3E}">
        <p14:creationId xmlns:p14="http://schemas.microsoft.com/office/powerpoint/2010/main" val="10171061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6A9955"/>
                </a:solidFill>
                <a:effectLst/>
                <a:uLnTx/>
                <a:uFillTx/>
                <a:latin typeface="Consolas" panose="020B0609020204030204" pitchFamily="49" charset="0"/>
                <a:ea typeface="+mn-ea"/>
                <a:cs typeface="+mn-cs"/>
              </a:rPr>
              <a:t>// Get cached location, else get real location.</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var</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await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Geolocation</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GetLastKnownLocationAsync</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586C0"/>
                </a:solidFill>
                <a:effectLst/>
                <a:uLnTx/>
                <a:uFillTx/>
                <a:latin typeface="Consolas" panose="020B0609020204030204" pitchFamily="49" charset="0"/>
                <a:ea typeface="+mn-ea"/>
                <a:cs typeface="+mn-cs"/>
              </a:rPr>
              <a:t>if</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null</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await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Geolocation</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GetLocationAsync</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GeolocationRequest</a:t>
            </a: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DesiredAccuracy</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GeolocationAccuracy</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Medium</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Timeout</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TimeSpan</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FromSeconds</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30</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Register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builder</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Services</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AddSingleton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&lt;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IGeolocation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GeolocationImplementation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Inject service</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IGeolocation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geolocation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public</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4EC9B0"/>
                </a:solidFill>
                <a:effectLst/>
                <a:uLnTx/>
                <a:uFillTx/>
                <a:latin typeface="Consolas" panose="020B0609020204030204" pitchFamily="49" charset="0"/>
                <a:ea typeface="+mn-ea"/>
                <a:cs typeface="+mn-cs"/>
              </a:rPr>
              <a:t>MyViewModel</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IGeolocation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geolocation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569CD6"/>
                </a:solidFill>
                <a:effectLst/>
                <a:uLnTx/>
                <a:uFillTx/>
                <a:latin typeface="Consolas" panose="020B0609020204030204" pitchFamily="49" charset="0"/>
                <a:ea typeface="+mn-ea"/>
                <a:cs typeface="+mn-cs"/>
              </a:rPr>
              <a:t>this</a:t>
            </a:r>
            <a:r>
              <a:rPr kumimoji="0" lang="en-US" sz="18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geolocation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geolocation</a:t>
            </a: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8" y="457200"/>
            <a:ext cx="4678510" cy="1600200"/>
          </a:xfrm>
        </p:spPr>
        <p:txBody>
          <a:bodyPr/>
          <a:lstStyle/>
          <a:p>
            <a:r>
              <a:rPr lang="en-US" dirty="0" err="1"/>
              <a:t>Blazor</a:t>
            </a:r>
            <a:r>
              <a:rPr lang="en-US" dirty="0"/>
              <a:t> Hybrid</a:t>
            </a:r>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a:bodyPr>
          <a:lstStyle/>
          <a:p>
            <a:pPr>
              <a:lnSpc>
                <a:spcPct val="150000"/>
              </a:lnSpc>
            </a:pPr>
            <a:r>
              <a:rPr lang="en-US" dirty="0"/>
              <a:t>Mix your </a:t>
            </a:r>
            <a:r>
              <a:rPr lang="en-US" dirty="0" err="1"/>
              <a:t>Blazor</a:t>
            </a:r>
            <a:r>
              <a:rPr lang="en-US" dirty="0"/>
              <a:t> app and .NET MAUI to create seamless hybrid experience on desktop and mobile.</a:t>
            </a:r>
          </a:p>
          <a:p>
            <a:pPr marL="285750" indent="-285750">
              <a:lnSpc>
                <a:spcPct val="150000"/>
              </a:lnSpc>
              <a:buFont typeface="Arial" panose="020B0604020202020204" pitchFamily="34" charset="0"/>
              <a:buChar char="•"/>
            </a:pPr>
            <a:r>
              <a:rPr lang="en-US" dirty="0" err="1"/>
              <a:t>BlazorWebView</a:t>
            </a:r>
            <a:r>
              <a:rPr lang="en-US" dirty="0"/>
              <a:t> hosts web app</a:t>
            </a:r>
          </a:p>
          <a:p>
            <a:pPr marL="285750" indent="-285750">
              <a:lnSpc>
                <a:spcPct val="150000"/>
              </a:lnSpc>
              <a:buFont typeface="Arial" panose="020B0604020202020204" pitchFamily="34" charset="0"/>
              <a:buChar char="•"/>
            </a:pPr>
            <a:r>
              <a:rPr lang="en-US" dirty="0"/>
              <a:t>Access any .NET MAUI API from Razor</a:t>
            </a:r>
          </a:p>
          <a:p>
            <a:pPr marL="285750" indent="-285750">
              <a:lnSpc>
                <a:spcPct val="150000"/>
              </a:lnSpc>
              <a:buFont typeface="Arial" panose="020B0604020202020204" pitchFamily="34" charset="0"/>
              <a:buChar char="•"/>
            </a:pPr>
            <a:r>
              <a:rPr lang="en-US" dirty="0"/>
              <a:t>Combine web UI and native UI</a:t>
            </a:r>
          </a:p>
          <a:p>
            <a:pPr marL="285750" indent="-285750">
              <a:lnSpc>
                <a:spcPct val="150000"/>
              </a:lnSpc>
              <a:buFont typeface="Arial" panose="020B0604020202020204" pitchFamily="34" charset="0"/>
              <a:buChar char="•"/>
            </a:pPr>
            <a:r>
              <a:rPr lang="en-US" dirty="0"/>
              <a:t>Low memory footprint</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3" name="Picture 2" descr="Graphical user interface, application&#10;&#10;Description automatically generated">
            <a:extLst>
              <a:ext uri="{FF2B5EF4-FFF2-40B4-BE49-F238E27FC236}">
                <a16:creationId xmlns:a16="http://schemas.microsoft.com/office/drawing/2014/main" id="{39160000-8162-4FA8-96FB-7B7A2776C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98" y="1480252"/>
            <a:ext cx="7353300" cy="4429125"/>
          </a:xfrm>
          <a:prstGeom prst="rect">
            <a:avLst/>
          </a:prstGeom>
          <a:noFill/>
        </p:spPr>
      </p:pic>
    </p:spTree>
    <p:extLst>
      <p:ext uri="{BB962C8B-B14F-4D97-AF65-F5344CB8AC3E}">
        <p14:creationId xmlns:p14="http://schemas.microsoft.com/office/powerpoint/2010/main" val="2622890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E4D31C-848C-90F8-6231-96DC65B88B0E}"/>
              </a:ext>
            </a:extLst>
          </p:cNvPr>
          <p:cNvSpPr txBox="1"/>
          <p:nvPr/>
        </p:nvSpPr>
        <p:spPr>
          <a:xfrm>
            <a:off x="10281843" y="2091542"/>
            <a:ext cx="787267" cy="787267"/>
          </a:xfrm>
          <a:prstGeom prst="ellipse">
            <a:avLst/>
          </a:prstGeom>
          <a:solidFill>
            <a:srgbClr val="512BD4"/>
          </a:solidFill>
          <a:ln>
            <a:noFill/>
          </a:ln>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Title 8"/>
          <p:cNvSpPr>
            <a:spLocks noGrp="1"/>
          </p:cNvSpPr>
          <p:nvPr>
            <p:ph type="title"/>
          </p:nvPr>
        </p:nvSpPr>
        <p:spPr/>
        <p:txBody>
          <a:bodyPr/>
          <a:lstStyle/>
          <a:p>
            <a:r>
              <a:rPr lang="en-US" dirty="0">
                <a:solidFill>
                  <a:schemeClr val="tx2"/>
                </a:solidFill>
              </a:rPr>
              <a:t>Hybrid Architecture - .NET MAUI &amp; Blazor</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806578" y="2067998"/>
            <a:ext cx="10875862" cy="3965032"/>
            <a:chOff x="2120082" y="1858210"/>
            <a:chExt cx="10875862" cy="396503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0082" y="4124070"/>
              <a:ext cx="10875862" cy="1699172"/>
              <a:chOff x="2885616" y="3787651"/>
              <a:chExt cx="8067931" cy="134084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85616" y="3787651"/>
                <a:ext cx="8067931" cy="134084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3784954" y="4074719"/>
                <a:ext cx="6448375" cy="71429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Business Logic</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 name="Graphic 2">
            <a:extLst>
              <a:ext uri="{FF2B5EF4-FFF2-40B4-BE49-F238E27FC236}">
                <a16:creationId xmlns:a16="http://schemas.microsoft.com/office/drawing/2014/main" id="{3FF34F49-5529-038F-4074-8A2DA9F88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3132" y="2228019"/>
            <a:ext cx="537461" cy="537461"/>
          </a:xfrm>
          <a:prstGeom prst="rect">
            <a:avLst/>
          </a:prstGeom>
        </p:spPr>
      </p:pic>
      <p:sp>
        <p:nvSpPr>
          <p:cNvPr id="5" name="Rectangle 4">
            <a:extLst>
              <a:ext uri="{FF2B5EF4-FFF2-40B4-BE49-F238E27FC236}">
                <a16:creationId xmlns:a16="http://schemas.microsoft.com/office/drawing/2014/main" id="{507B6877-7CCC-8C23-C01D-5FF89C8BC373}"/>
              </a:ext>
            </a:extLst>
          </p:cNvPr>
          <p:cNvSpPr/>
          <p:nvPr/>
        </p:nvSpPr>
        <p:spPr bwMode="auto">
          <a:xfrm>
            <a:off x="9574042" y="2987268"/>
            <a:ext cx="211750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795F6BE-13B6-1A59-C745-2D37CF565CDB}"/>
              </a:ext>
            </a:extLst>
          </p:cNvPr>
          <p:cNvSpPr txBox="1"/>
          <p:nvPr/>
        </p:nvSpPr>
        <p:spPr>
          <a:xfrm>
            <a:off x="10304876" y="3018881"/>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8" name="Rectangle 7">
            <a:extLst>
              <a:ext uri="{FF2B5EF4-FFF2-40B4-BE49-F238E27FC236}">
                <a16:creationId xmlns:a16="http://schemas.microsoft.com/office/drawing/2014/main" id="{898E9A5C-4908-8B85-6F8D-83014EE058EC}"/>
              </a:ext>
            </a:extLst>
          </p:cNvPr>
          <p:cNvSpPr/>
          <p:nvPr/>
        </p:nvSpPr>
        <p:spPr bwMode="auto">
          <a:xfrm>
            <a:off x="806578" y="3667587"/>
            <a:ext cx="1088041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TextBox 9">
            <a:extLst>
              <a:ext uri="{FF2B5EF4-FFF2-40B4-BE49-F238E27FC236}">
                <a16:creationId xmlns:a16="http://schemas.microsoft.com/office/drawing/2014/main" id="{C0E3B23A-2E60-B6F9-9E23-096B5FCDBD6B}"/>
              </a:ext>
            </a:extLst>
          </p:cNvPr>
          <p:cNvSpPr txBox="1"/>
          <p:nvPr/>
        </p:nvSpPr>
        <p:spPr>
          <a:xfrm>
            <a:off x="1920033" y="3646725"/>
            <a:ext cx="8692642" cy="6589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Blazor Components</a:t>
            </a:r>
          </a:p>
        </p:txBody>
      </p:sp>
    </p:spTree>
    <p:extLst>
      <p:ext uri="{BB962C8B-B14F-4D97-AF65-F5344CB8AC3E}">
        <p14:creationId xmlns:p14="http://schemas.microsoft.com/office/powerpoint/2010/main" val="118348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332BD-C82C-409B-B16D-111B8DBA58B4}"/>
              </a:ext>
            </a:extLst>
          </p:cNvPr>
          <p:cNvSpPr>
            <a:spLocks noGrp="1"/>
          </p:cNvSpPr>
          <p:nvPr>
            <p:ph type="title"/>
          </p:nvPr>
        </p:nvSpPr>
        <p:spPr/>
        <p:txBody>
          <a:bodyPr>
            <a:normAutofit/>
          </a:bodyPr>
          <a:lstStyle/>
          <a:p>
            <a:r>
              <a:rPr lang="en-US" sz="3600" dirty="0"/>
              <a:t>.NET brings rich choices for </a:t>
            </a:r>
            <a:r>
              <a:rPr lang="en-US" sz="3600" dirty="0" err="1"/>
              <a:t>devs</a:t>
            </a:r>
            <a:r>
              <a:rPr lang="en-US" sz="3600" dirty="0"/>
              <a:t> and dev teams</a:t>
            </a:r>
          </a:p>
        </p:txBody>
      </p:sp>
      <p:cxnSp>
        <p:nvCxnSpPr>
          <p:cNvPr id="5" name="Straight Arrow Connector 4">
            <a:extLst>
              <a:ext uri="{FF2B5EF4-FFF2-40B4-BE49-F238E27FC236}">
                <a16:creationId xmlns:a16="http://schemas.microsoft.com/office/drawing/2014/main" id="{E6D2DD91-1D11-4227-88BE-CB05C1B3314A}"/>
              </a:ext>
            </a:extLst>
          </p:cNvPr>
          <p:cNvCxnSpPr>
            <a:cxnSpLocks/>
          </p:cNvCxnSpPr>
          <p:nvPr/>
        </p:nvCxnSpPr>
        <p:spPr>
          <a:xfrm>
            <a:off x="1739474" y="4024408"/>
            <a:ext cx="8946415" cy="0"/>
          </a:xfrm>
          <a:prstGeom prst="straightConnector1">
            <a:avLst/>
          </a:prstGeom>
          <a:ln w="44450">
            <a:solidFill>
              <a:schemeClr val="tx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09681007-65B1-4C22-98DA-B0C04524BF09}"/>
              </a:ext>
            </a:extLst>
          </p:cNvPr>
          <p:cNvSpPr txBox="1"/>
          <p:nvPr/>
        </p:nvSpPr>
        <p:spPr>
          <a:xfrm>
            <a:off x="413613" y="3751615"/>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Reach</a:t>
            </a:r>
          </a:p>
        </p:txBody>
      </p:sp>
      <p:sp>
        <p:nvSpPr>
          <p:cNvPr id="9" name="TextBox 8">
            <a:extLst>
              <a:ext uri="{FF2B5EF4-FFF2-40B4-BE49-F238E27FC236}">
                <a16:creationId xmlns:a16="http://schemas.microsoft.com/office/drawing/2014/main" id="{E9E757ED-F319-45D1-B099-027EC3513A18}"/>
              </a:ext>
            </a:extLst>
          </p:cNvPr>
          <p:cNvSpPr txBox="1"/>
          <p:nvPr/>
        </p:nvSpPr>
        <p:spPr>
          <a:xfrm>
            <a:off x="10770105" y="3744302"/>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Power</a:t>
            </a:r>
          </a:p>
        </p:txBody>
      </p:sp>
      <p:sp>
        <p:nvSpPr>
          <p:cNvPr id="11" name="Oval 10">
            <a:extLst>
              <a:ext uri="{FF2B5EF4-FFF2-40B4-BE49-F238E27FC236}">
                <a16:creationId xmlns:a16="http://schemas.microsoft.com/office/drawing/2014/main" id="{D168F94A-0BE2-4A6F-AA80-3EEA47D270D9}"/>
              </a:ext>
            </a:extLst>
          </p:cNvPr>
          <p:cNvSpPr/>
          <p:nvPr/>
        </p:nvSpPr>
        <p:spPr>
          <a:xfrm>
            <a:off x="2474418"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0D89F2E-D8F7-4A39-921A-5698B5B6CB4C}"/>
              </a:ext>
            </a:extLst>
          </p:cNvPr>
          <p:cNvSpPr txBox="1"/>
          <p:nvPr/>
        </p:nvSpPr>
        <p:spPr>
          <a:xfrm>
            <a:off x="3406533" y="4278327"/>
            <a:ext cx="5153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PWA</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B3D777A1-4E10-4471-B5D1-037AD86C15DF}"/>
              </a:ext>
            </a:extLst>
          </p:cNvPr>
          <p:cNvSpPr txBox="1"/>
          <p:nvPr/>
        </p:nvSpPr>
        <p:spPr>
          <a:xfrm>
            <a:off x="5720322" y="4252319"/>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with WebView</a:t>
            </a:r>
          </a:p>
        </p:txBody>
      </p:sp>
      <p:sp>
        <p:nvSpPr>
          <p:cNvPr id="25" name="TextBox 24">
            <a:extLst>
              <a:ext uri="{FF2B5EF4-FFF2-40B4-BE49-F238E27FC236}">
                <a16:creationId xmlns:a16="http://schemas.microsoft.com/office/drawing/2014/main" id="{2A0E4901-8723-4D5D-AC16-D4BECC0E1CB5}"/>
              </a:ext>
            </a:extLst>
          </p:cNvPr>
          <p:cNvSpPr txBox="1"/>
          <p:nvPr/>
        </p:nvSpPr>
        <p:spPr>
          <a:xfrm>
            <a:off x="2406062" y="4252320"/>
            <a:ext cx="4383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Site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4B1411B4-FEFA-4114-B0C6-8FD591054936}"/>
              </a:ext>
            </a:extLst>
          </p:cNvPr>
          <p:cNvSpPr/>
          <p:nvPr/>
        </p:nvSpPr>
        <p:spPr>
          <a:xfrm>
            <a:off x="3513377"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17CB26-51F3-4B80-8A6C-4E0140F861C6}"/>
              </a:ext>
            </a:extLst>
          </p:cNvPr>
          <p:cNvSpPr/>
          <p:nvPr/>
        </p:nvSpPr>
        <p:spPr>
          <a:xfrm>
            <a:off x="6120415" y="388590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5" name="Oval 44">
            <a:extLst>
              <a:ext uri="{FF2B5EF4-FFF2-40B4-BE49-F238E27FC236}">
                <a16:creationId xmlns:a16="http://schemas.microsoft.com/office/drawing/2014/main" id="{255BE4A5-F042-4E31-905D-9429BBF9BC3B}"/>
              </a:ext>
            </a:extLst>
          </p:cNvPr>
          <p:cNvSpPr/>
          <p:nvPr/>
        </p:nvSpPr>
        <p:spPr>
          <a:xfrm>
            <a:off x="9599047" y="390834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64DC7395-B74B-4F29-9513-9311B5BD05A1}"/>
              </a:ext>
            </a:extLst>
          </p:cNvPr>
          <p:cNvSpPr txBox="1"/>
          <p:nvPr/>
        </p:nvSpPr>
        <p:spPr>
          <a:xfrm>
            <a:off x="9205003" y="4288838"/>
            <a:ext cx="116226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Native App </a:t>
            </a:r>
          </a:p>
        </p:txBody>
      </p:sp>
      <p:sp>
        <p:nvSpPr>
          <p:cNvPr id="48" name="TextBox 47">
            <a:extLst>
              <a:ext uri="{FF2B5EF4-FFF2-40B4-BE49-F238E27FC236}">
                <a16:creationId xmlns:a16="http://schemas.microsoft.com/office/drawing/2014/main" id="{AB3062B5-4F6C-4496-9EC8-70D6E8C08AF0}"/>
              </a:ext>
            </a:extLst>
          </p:cNvPr>
          <p:cNvSpPr txBox="1"/>
          <p:nvPr/>
        </p:nvSpPr>
        <p:spPr>
          <a:xfrm>
            <a:off x="2373724" y="5108605"/>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0" name="TextBox 49">
            <a:extLst>
              <a:ext uri="{FF2B5EF4-FFF2-40B4-BE49-F238E27FC236}">
                <a16:creationId xmlns:a16="http://schemas.microsoft.com/office/drawing/2014/main" id="{8AAEB056-2BE1-4C67-876D-DEB0512C5104}"/>
              </a:ext>
            </a:extLst>
          </p:cNvPr>
          <p:cNvSpPr txBox="1"/>
          <p:nvPr/>
        </p:nvSpPr>
        <p:spPr>
          <a:xfrm>
            <a:off x="5451766" y="5145099"/>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52" name="TextBox 51">
            <a:extLst>
              <a:ext uri="{FF2B5EF4-FFF2-40B4-BE49-F238E27FC236}">
                <a16:creationId xmlns:a16="http://schemas.microsoft.com/office/drawing/2014/main" id="{EA69A39A-726D-4143-A5AF-6473A8F98A7E}"/>
              </a:ext>
            </a:extLst>
          </p:cNvPr>
          <p:cNvSpPr txBox="1"/>
          <p:nvPr/>
        </p:nvSpPr>
        <p:spPr>
          <a:xfrm>
            <a:off x="8912886" y="515139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54" name="TextBox 53">
            <a:extLst>
              <a:ext uri="{FF2B5EF4-FFF2-40B4-BE49-F238E27FC236}">
                <a16:creationId xmlns:a16="http://schemas.microsoft.com/office/drawing/2014/main" id="{A1BEBCF8-94B4-4796-B603-F14691CAC83B}"/>
              </a:ext>
            </a:extLst>
          </p:cNvPr>
          <p:cNvSpPr txBox="1"/>
          <p:nvPr/>
        </p:nvSpPr>
        <p:spPr>
          <a:xfrm>
            <a:off x="2333158" y="2472390"/>
            <a:ext cx="16739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56" name="TextBox 55">
            <a:extLst>
              <a:ext uri="{FF2B5EF4-FFF2-40B4-BE49-F238E27FC236}">
                <a16:creationId xmlns:a16="http://schemas.microsoft.com/office/drawing/2014/main" id="{E2A5904F-3D76-40C2-B5B9-C218AD8BB708}"/>
              </a:ext>
            </a:extLst>
          </p:cNvPr>
          <p:cNvSpPr txBox="1"/>
          <p:nvPr/>
        </p:nvSpPr>
        <p:spPr>
          <a:xfrm>
            <a:off x="4810834" y="2472827"/>
            <a:ext cx="289111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 .NET MAUI)</a:t>
            </a:r>
          </a:p>
        </p:txBody>
      </p:sp>
      <p:sp>
        <p:nvSpPr>
          <p:cNvPr id="58" name="TextBox 57">
            <a:extLst>
              <a:ext uri="{FF2B5EF4-FFF2-40B4-BE49-F238E27FC236}">
                <a16:creationId xmlns:a16="http://schemas.microsoft.com/office/drawing/2014/main" id="{BC6DB9C5-DA80-4530-A3CC-79720AE68557}"/>
              </a:ext>
            </a:extLst>
          </p:cNvPr>
          <p:cNvSpPr txBox="1"/>
          <p:nvPr/>
        </p:nvSpPr>
        <p:spPr>
          <a:xfrm>
            <a:off x="8505692" y="2528095"/>
            <a:ext cx="23364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a:t>
            </a:r>
          </a:p>
        </p:txBody>
      </p:sp>
    </p:spTree>
    <p:extLst>
      <p:ext uri="{BB962C8B-B14F-4D97-AF65-F5344CB8AC3E}">
        <p14:creationId xmlns:p14="http://schemas.microsoft.com/office/powerpoint/2010/main" val="414446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1" grpId="0"/>
      <p:bldP spid="25" grpId="0"/>
      <p:bldP spid="39" grpId="0" animBg="1"/>
      <p:bldP spid="43" grpId="0" animBg="1"/>
      <p:bldP spid="45" grpId="0" animBg="1"/>
      <p:bldP spid="47" grpId="0"/>
      <p:bldP spid="48" grpId="0"/>
      <p:bldP spid="50" grpId="0"/>
      <p:bldP spid="52" grpId="0"/>
      <p:bldP spid="54" grpId="0"/>
      <p:bldP spid="56" grpId="0"/>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0D59-0500-479A-84D3-A9C0F05518EB}"/>
              </a:ext>
            </a:extLst>
          </p:cNvPr>
          <p:cNvSpPr>
            <a:spLocks noGrp="1"/>
          </p:cNvSpPr>
          <p:nvPr>
            <p:ph type="title"/>
          </p:nvPr>
        </p:nvSpPr>
        <p:spPr>
          <a:xfrm>
            <a:off x="839787" y="457200"/>
            <a:ext cx="5348361" cy="1600200"/>
          </a:xfrm>
        </p:spPr>
        <p:txBody>
          <a:bodyPr/>
          <a:lstStyle/>
          <a:p>
            <a:r>
              <a:rPr lang="en-US" dirty="0" err="1"/>
              <a:t>Microsoft.Maui.Graphics</a:t>
            </a:r>
            <a:endParaRPr lang="en-US" dirty="0"/>
          </a:p>
        </p:txBody>
      </p:sp>
      <p:sp>
        <p:nvSpPr>
          <p:cNvPr id="4" name="Text Placeholder 3">
            <a:extLst>
              <a:ext uri="{FF2B5EF4-FFF2-40B4-BE49-F238E27FC236}">
                <a16:creationId xmlns:a16="http://schemas.microsoft.com/office/drawing/2014/main" id="{B50F347E-1B05-4C7E-8880-3DBC707F330E}"/>
              </a:ext>
            </a:extLst>
          </p:cNvPr>
          <p:cNvSpPr>
            <a:spLocks noGrp="1"/>
          </p:cNvSpPr>
          <p:nvPr>
            <p:ph type="body" sz="half" idx="2"/>
          </p:nvPr>
        </p:nvSpPr>
        <p:spPr>
          <a:xfrm>
            <a:off x="839788" y="2057399"/>
            <a:ext cx="4423328" cy="4439093"/>
          </a:xfrm>
        </p:spPr>
        <p:txBody>
          <a:bodyPr>
            <a:normAutofit fontScale="92500" lnSpcReduction="20000"/>
          </a:bodyPr>
          <a:lstStyle/>
          <a:p>
            <a:pPr>
              <a:lnSpc>
                <a:spcPct val="150000"/>
              </a:lnSpc>
            </a:pPr>
            <a:r>
              <a:rPr lang="en-US" dirty="0"/>
              <a:t>What .NET MAUI is to platform UI toolkits, </a:t>
            </a:r>
            <a:r>
              <a:rPr lang="en-US" dirty="0" err="1"/>
              <a:t>Maui.Graphics</a:t>
            </a:r>
            <a:r>
              <a:rPr lang="en-US" dirty="0"/>
              <a:t> is to platform graphics rendering.</a:t>
            </a:r>
          </a:p>
          <a:p>
            <a:pPr marL="285750" indent="-285750">
              <a:lnSpc>
                <a:spcPct val="150000"/>
              </a:lnSpc>
              <a:buFont typeface="Arial" panose="020B0604020202020204" pitchFamily="34" charset="0"/>
              <a:buChar char="•"/>
            </a:pPr>
            <a:r>
              <a:rPr lang="en-US" dirty="0"/>
              <a:t>Canvas with primitive drawing types</a:t>
            </a:r>
          </a:p>
          <a:p>
            <a:pPr marL="285750" indent="-285750">
              <a:lnSpc>
                <a:spcPct val="150000"/>
              </a:lnSpc>
              <a:buFont typeface="Arial" panose="020B0604020202020204" pitchFamily="34" charset="0"/>
              <a:buChar char="•"/>
            </a:pPr>
            <a:r>
              <a:rPr lang="en-US" dirty="0"/>
              <a:t>Fonts</a:t>
            </a:r>
          </a:p>
          <a:p>
            <a:pPr marL="285750" indent="-285750">
              <a:lnSpc>
                <a:spcPct val="150000"/>
              </a:lnSpc>
              <a:buFont typeface="Arial" panose="020B0604020202020204" pitchFamily="34" charset="0"/>
              <a:buChar char="•"/>
            </a:pPr>
            <a:r>
              <a:rPr lang="en-US" dirty="0"/>
              <a:t>Attributed text</a:t>
            </a:r>
          </a:p>
          <a:p>
            <a:pPr marL="285750" indent="-285750">
              <a:lnSpc>
                <a:spcPct val="150000"/>
              </a:lnSpc>
              <a:buFont typeface="Arial" panose="020B0604020202020204" pitchFamily="34" charset="0"/>
              <a:buChar char="•"/>
            </a:pPr>
            <a:r>
              <a:rPr lang="en-US" dirty="0"/>
              <a:t>Bitmaps</a:t>
            </a:r>
          </a:p>
          <a:p>
            <a:pPr marL="285750" indent="-285750">
              <a:lnSpc>
                <a:spcPct val="150000"/>
              </a:lnSpc>
              <a:buFont typeface="Arial" panose="020B0604020202020204" pitchFamily="34" charset="0"/>
              <a:buChar char="•"/>
            </a:pPr>
            <a:r>
              <a:rPr lang="en-US" dirty="0"/>
              <a:t>PDFs</a:t>
            </a:r>
          </a:p>
          <a:p>
            <a:pPr marL="285750" indent="-285750">
              <a:lnSpc>
                <a:spcPct val="150000"/>
              </a:lnSpc>
              <a:buFont typeface="Arial" panose="020B0604020202020204" pitchFamily="34" charset="0"/>
              <a:buChar char="•"/>
            </a:pPr>
            <a:r>
              <a:rPr lang="en-US" dirty="0"/>
              <a:t>Unified Color types</a:t>
            </a:r>
          </a:p>
          <a:p>
            <a:pPr marL="285750" indent="-285750">
              <a:lnSpc>
                <a:spcPct val="150000"/>
              </a:lnSpc>
              <a:buFont typeface="Arial" panose="020B0604020202020204" pitchFamily="34" charset="0"/>
              <a:buChar char="•"/>
            </a:pPr>
            <a:r>
              <a:rPr lang="en-US" dirty="0"/>
              <a:t>Broad platform support</a:t>
            </a:r>
          </a:p>
          <a:p>
            <a:pPr marL="285750" indent="-285750">
              <a:lnSpc>
                <a:spcPct val="150000"/>
              </a:lnSpc>
              <a:buFont typeface="Arial" panose="020B0604020202020204" pitchFamily="34" charset="0"/>
              <a:buChar char="•"/>
            </a:pPr>
            <a:r>
              <a:rPr lang="en-US" dirty="0" err="1"/>
              <a:t>SkiaSharp</a:t>
            </a:r>
            <a:r>
              <a:rPr lang="en-US" dirty="0"/>
              <a:t> supported</a:t>
            </a:r>
          </a:p>
        </p:txBody>
      </p:sp>
      <p:sp>
        <p:nvSpPr>
          <p:cNvPr id="5" name="Title 1">
            <a:extLst>
              <a:ext uri="{FF2B5EF4-FFF2-40B4-BE49-F238E27FC236}">
                <a16:creationId xmlns:a16="http://schemas.microsoft.com/office/drawing/2014/main" id="{CC91163D-1113-4C28-A68C-434FE28B82DD}"/>
              </a:ext>
            </a:extLst>
          </p:cNvPr>
          <p:cNvSpPr txBox="1">
            <a:spLocks/>
          </p:cNvSpPr>
          <p:nvPr/>
        </p:nvSpPr>
        <p:spPr>
          <a:xfrm>
            <a:off x="10660906" y="160600"/>
            <a:ext cx="1623691" cy="326982"/>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Bonus</a:t>
            </a:r>
          </a:p>
        </p:txBody>
      </p:sp>
      <p:pic>
        <p:nvPicPr>
          <p:cNvPr id="7" name="Picture 6" descr="A picture containing graphical user interface&#10;&#10;Description automatically generated">
            <a:hlinkClick r:id="rId3"/>
            <a:extLst>
              <a:ext uri="{FF2B5EF4-FFF2-40B4-BE49-F238E27FC236}">
                <a16:creationId xmlns:a16="http://schemas.microsoft.com/office/drawing/2014/main" id="{11AF8EDD-86F5-461B-8954-49ABF5FAE550}"/>
              </a:ext>
            </a:extLst>
          </p:cNvPr>
          <p:cNvPicPr>
            <a:picLocks noChangeAspect="1"/>
          </p:cNvPicPr>
          <p:nvPr/>
        </p:nvPicPr>
        <p:blipFill>
          <a:blip r:embed="rId4"/>
          <a:stretch>
            <a:fillRect/>
          </a:stretch>
        </p:blipFill>
        <p:spPr>
          <a:xfrm>
            <a:off x="5654454" y="2172441"/>
            <a:ext cx="6267074" cy="3524618"/>
          </a:xfrm>
          <a:prstGeom prst="rect">
            <a:avLst/>
          </a:prstGeom>
        </p:spPr>
      </p:pic>
    </p:spTree>
    <p:extLst>
      <p:ext uri="{BB962C8B-B14F-4D97-AF65-F5344CB8AC3E}">
        <p14:creationId xmlns:p14="http://schemas.microsoft.com/office/powerpoint/2010/main" val="3756447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8971AF-FC55-2F13-6E4B-90569F5DA19B}"/>
              </a:ext>
            </a:extLst>
          </p:cNvPr>
          <p:cNvSpPr>
            <a:spLocks noGrp="1"/>
          </p:cNvSpPr>
          <p:nvPr>
            <p:ph type="title"/>
          </p:nvPr>
        </p:nvSpPr>
        <p:spPr/>
        <p:txBody>
          <a:bodyPr/>
          <a:lstStyle/>
          <a:p>
            <a:r>
              <a:rPr lang="en-US" dirty="0"/>
              <a:t>.NET MAUI Ecosystem</a:t>
            </a:r>
          </a:p>
        </p:txBody>
      </p:sp>
    </p:spTree>
    <p:extLst>
      <p:ext uri="{BB962C8B-B14F-4D97-AF65-F5344CB8AC3E}">
        <p14:creationId xmlns:p14="http://schemas.microsoft.com/office/powerpoint/2010/main" val="41683426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64DB1-484B-C9D0-3431-68BDF720716D}"/>
              </a:ext>
            </a:extLst>
          </p:cNvPr>
          <p:cNvPicPr>
            <a:picLocks noChangeAspect="1"/>
          </p:cNvPicPr>
          <p:nvPr/>
        </p:nvPicPr>
        <p:blipFill>
          <a:blip r:embed="rId2"/>
          <a:stretch>
            <a:fillRect/>
          </a:stretch>
        </p:blipFill>
        <p:spPr>
          <a:xfrm>
            <a:off x="217374" y="1572146"/>
            <a:ext cx="11757251" cy="4259694"/>
          </a:xfrm>
          <a:prstGeom prst="rect">
            <a:avLst/>
          </a:prstGeom>
        </p:spPr>
      </p:pic>
      <p:sp>
        <p:nvSpPr>
          <p:cNvPr id="4" name="Title 3">
            <a:extLst>
              <a:ext uri="{FF2B5EF4-FFF2-40B4-BE49-F238E27FC236}">
                <a16:creationId xmlns:a16="http://schemas.microsoft.com/office/drawing/2014/main" id="{DD78DA88-FEAD-2D93-274A-3FA1D7F08C35}"/>
              </a:ext>
            </a:extLst>
          </p:cNvPr>
          <p:cNvSpPr>
            <a:spLocks noGrp="1"/>
          </p:cNvSpPr>
          <p:nvPr>
            <p:ph type="title"/>
          </p:nvPr>
        </p:nvSpPr>
        <p:spPr/>
        <p:txBody>
          <a:bodyPr/>
          <a:lstStyle/>
          <a:p>
            <a:r>
              <a:rPr lang="en-US" dirty="0"/>
              <a:t>Core Community Packages Ready!</a:t>
            </a:r>
          </a:p>
        </p:txBody>
      </p:sp>
    </p:spTree>
    <p:extLst>
      <p:ext uri="{BB962C8B-B14F-4D97-AF65-F5344CB8AC3E}">
        <p14:creationId xmlns:p14="http://schemas.microsoft.com/office/powerpoint/2010/main" val="10557696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1030"/>
                                        </p:tgtEl>
                                        <p:attrNameLst>
                                          <p:attrName>style.visibility</p:attrName>
                                        </p:attrNameLst>
                                      </p:cBhvr>
                                      <p:to>
                                        <p:strVal val="visible"/>
                                      </p:to>
                                    </p:set>
                                    <p:animEffect transition="in" filter="fade">
                                      <p:cBhvr>
                                        <p:cTn id="24" dur="500"/>
                                        <p:tgtEl>
                                          <p:spTgt spid="1030"/>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1032"/>
                                        </p:tgtEl>
                                        <p:attrNameLst>
                                          <p:attrName>style.visibility</p:attrName>
                                        </p:attrNameLst>
                                      </p:cBhvr>
                                      <p:to>
                                        <p:strVal val="visible"/>
                                      </p:to>
                                    </p:set>
                                    <p:animEffect transition="in" filter="fade">
                                      <p:cBhvr>
                                        <p:cTn id="43"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050" name="Picture 2" descr="MauiAnimation">
            <a:extLst>
              <a:ext uri="{FF2B5EF4-FFF2-40B4-BE49-F238E27FC236}">
                <a16:creationId xmlns:a16="http://schemas.microsoft.com/office/drawing/2014/main" id="{17F71354-0836-E270-1102-94D4252B9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EA69CE7-A72C-F25B-21AB-482387A01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5233" y="934719"/>
            <a:ext cx="5120242" cy="5142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423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85CB3-1373-F458-EF47-60CBDB4A0CE6}"/>
              </a:ext>
            </a:extLst>
          </p:cNvPr>
          <p:cNvSpPr>
            <a:spLocks noGrp="1"/>
          </p:cNvSpPr>
          <p:nvPr>
            <p:ph type="title"/>
          </p:nvPr>
        </p:nvSpPr>
        <p:spPr/>
        <p:txBody>
          <a:bodyPr/>
          <a:lstStyle/>
          <a:p>
            <a:r>
              <a:rPr lang="en-US" b="1" i="0" dirty="0">
                <a:solidFill>
                  <a:schemeClr val="tx1"/>
                </a:solidFill>
                <a:effectLst/>
                <a:latin typeface="-apple-system"/>
              </a:rPr>
              <a:t>Comet ☄️</a:t>
            </a:r>
            <a:br>
              <a:rPr lang="en-US" b="1" i="0" dirty="0">
                <a:solidFill>
                  <a:schemeClr val="tx1"/>
                </a:solidFill>
                <a:effectLst/>
                <a:latin typeface="-apple-system"/>
              </a:rPr>
            </a:br>
            <a:endParaRPr lang="en-US" dirty="0">
              <a:solidFill>
                <a:schemeClr val="tx1"/>
              </a:solidFill>
            </a:endParaRPr>
          </a:p>
        </p:txBody>
      </p:sp>
      <p:pic>
        <p:nvPicPr>
          <p:cNvPr id="1026" name="Picture 2" descr="MVU pattern">
            <a:extLst>
              <a:ext uri="{FF2B5EF4-FFF2-40B4-BE49-F238E27FC236}">
                <a16:creationId xmlns:a16="http://schemas.microsoft.com/office/drawing/2014/main" id="{D3CE4FA2-83E7-5080-53E3-4C6DC63BA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435100"/>
            <a:ext cx="111633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7CAB64-EBF7-5037-E759-4E0FD220C37D}"/>
              </a:ext>
            </a:extLst>
          </p:cNvPr>
          <p:cNvPicPr>
            <a:picLocks noChangeAspect="1"/>
          </p:cNvPicPr>
          <p:nvPr/>
        </p:nvPicPr>
        <p:blipFill>
          <a:blip r:embed="rId3"/>
          <a:stretch>
            <a:fillRect/>
          </a:stretch>
        </p:blipFill>
        <p:spPr>
          <a:xfrm>
            <a:off x="1676017" y="3530600"/>
            <a:ext cx="8839966" cy="3177815"/>
          </a:xfrm>
          <a:prstGeom prst="rect">
            <a:avLst/>
          </a:prstGeom>
        </p:spPr>
      </p:pic>
    </p:spTree>
    <p:extLst>
      <p:ext uri="{BB962C8B-B14F-4D97-AF65-F5344CB8AC3E}">
        <p14:creationId xmlns:p14="http://schemas.microsoft.com/office/powerpoint/2010/main" val="25646133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r="68437"/>
          <a:stretch/>
        </p:blipFill>
        <p:spPr>
          <a:xfrm>
            <a:off x="898198" y="1668618"/>
            <a:ext cx="3150349" cy="161827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l="65454"/>
          <a:stretch/>
        </p:blipFill>
        <p:spPr>
          <a:xfrm>
            <a:off x="7873663" y="2986538"/>
            <a:ext cx="3531806" cy="1657614"/>
          </a:xfrm>
          <a:prstGeom prst="rect">
            <a:avLst/>
          </a:prstGeom>
        </p:spPr>
      </p:pic>
      <p:pic>
        <p:nvPicPr>
          <p:cNvPr id="1026" name="Picture 2" descr="Image result for uxdivers">
            <a:extLst>
              <a:ext uri="{FF2B5EF4-FFF2-40B4-BE49-F238E27FC236}">
                <a16:creationId xmlns:a16="http://schemas.microsoft.com/office/drawing/2014/main" id="{B0E24939-BA82-486C-9A4A-741A7B8B2B89}"/>
              </a:ext>
            </a:extLst>
          </p:cNvPr>
          <p:cNvPicPr>
            <a:picLocks noChangeAspect="1" noChangeArrowheads="1"/>
          </p:cNvPicPr>
          <p:nvPr/>
        </p:nvPicPr>
        <p:blipFill>
          <a:blip r:embed="rId5">
            <a:alphaModFix amt="80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2831" y="3429000"/>
            <a:ext cx="3046340" cy="772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226B6C4-5CB3-4E7E-BAED-534664C0667F}"/>
              </a:ext>
            </a:extLst>
          </p:cNvPr>
          <p:cNvPicPr>
            <a:picLocks noChangeAspect="1" noChangeArrowheads="1"/>
          </p:cNvPicPr>
          <p:nvPr/>
        </p:nvPicPr>
        <p:blipFill>
          <a:blip r:embed="rId7">
            <a:alphaModFix amt="88000"/>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0025" y="3539969"/>
            <a:ext cx="3638522" cy="550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rora controls xamarin">
            <a:extLst>
              <a:ext uri="{FF2B5EF4-FFF2-40B4-BE49-F238E27FC236}">
                <a16:creationId xmlns:a16="http://schemas.microsoft.com/office/drawing/2014/main" id="{1DDB54A8-332D-477C-BB08-961AB4DB2CB2}"/>
              </a:ext>
            </a:extLst>
          </p:cNvPr>
          <p:cNvPicPr>
            <a:picLocks noChangeAspect="1" noChangeArrowheads="1"/>
          </p:cNvPicPr>
          <p:nvPr/>
        </p:nvPicPr>
        <p:blipFill>
          <a:blip r:embed="rId9">
            <a:alphaModFix amt="7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58186" y="4494624"/>
            <a:ext cx="1322525" cy="12127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EB89C21-587B-4C26-836C-F03ACE6EE827}"/>
              </a:ext>
            </a:extLst>
          </p:cNvPr>
          <p:cNvPicPr>
            <a:picLocks noChangeAspect="1"/>
          </p:cNvPicPr>
          <p:nvPr/>
        </p:nvPicPr>
        <p:blipFill rotWithShape="1">
          <a:blip r:embed="rId3">
            <a:extLst>
              <a:ext uri="{28A0092B-C50C-407E-A947-70E740481C1C}">
                <a14:useLocalDpi xmlns:a14="http://schemas.microsoft.com/office/drawing/2010/main"/>
              </a:ext>
            </a:extLst>
          </a:blip>
          <a:srcRect l="33866" r="34570"/>
          <a:stretch/>
        </p:blipFill>
        <p:spPr>
          <a:xfrm>
            <a:off x="4505786" y="1631408"/>
            <a:ext cx="3180430" cy="1633732"/>
          </a:xfrm>
          <a:prstGeom prst="rect">
            <a:avLst/>
          </a:prstGeom>
        </p:spPr>
      </p:pic>
      <p:pic>
        <p:nvPicPr>
          <p:cNvPr id="23" name="Picture 22">
            <a:extLst>
              <a:ext uri="{FF2B5EF4-FFF2-40B4-BE49-F238E27FC236}">
                <a16:creationId xmlns:a16="http://schemas.microsoft.com/office/drawing/2014/main" id="{5D1E31F9-281C-4D45-B6E0-A4B9332D181E}"/>
              </a:ext>
            </a:extLst>
          </p:cNvPr>
          <p:cNvPicPr>
            <a:picLocks noChangeAspect="1"/>
          </p:cNvPicPr>
          <p:nvPr/>
        </p:nvPicPr>
        <p:blipFill rotWithShape="1">
          <a:blip r:embed="rId3">
            <a:extLst>
              <a:ext uri="{28A0092B-C50C-407E-A947-70E740481C1C}">
                <a14:useLocalDpi xmlns:a14="http://schemas.microsoft.com/office/drawing/2010/main"/>
              </a:ext>
            </a:extLst>
          </a:blip>
          <a:srcRect l="67049"/>
          <a:stretch/>
        </p:blipFill>
        <p:spPr>
          <a:xfrm>
            <a:off x="8300510" y="1730352"/>
            <a:ext cx="3037878" cy="1494810"/>
          </a:xfrm>
          <a:prstGeom prst="rect">
            <a:avLst/>
          </a:prstGeom>
        </p:spPr>
      </p:pic>
      <p:pic>
        <p:nvPicPr>
          <p:cNvPr id="24" name="Picture 23">
            <a:extLst>
              <a:ext uri="{FF2B5EF4-FFF2-40B4-BE49-F238E27FC236}">
                <a16:creationId xmlns:a16="http://schemas.microsoft.com/office/drawing/2014/main" id="{815F3406-4139-48D8-9C20-093C68B333CE}"/>
              </a:ext>
            </a:extLst>
          </p:cNvPr>
          <p:cNvPicPr>
            <a:picLocks noChangeAspect="1"/>
          </p:cNvPicPr>
          <p:nvPr/>
        </p:nvPicPr>
        <p:blipFill rotWithShape="1">
          <a:blip r:embed="rId4">
            <a:extLst>
              <a:ext uri="{28A0092B-C50C-407E-A947-70E740481C1C}">
                <a14:useLocalDpi xmlns:a14="http://schemas.microsoft.com/office/drawing/2010/main"/>
              </a:ext>
            </a:extLst>
          </a:blip>
          <a:srcRect l="31867" r="34125"/>
          <a:stretch/>
        </p:blipFill>
        <p:spPr>
          <a:xfrm>
            <a:off x="4221491" y="4459717"/>
            <a:ext cx="3749018" cy="1787367"/>
          </a:xfrm>
          <a:prstGeom prst="rect">
            <a:avLst/>
          </a:prstGeom>
        </p:spPr>
      </p:pic>
      <p:pic>
        <p:nvPicPr>
          <p:cNvPr id="5" name="Picture 4" descr="A close up of a logo&#10;&#10;Description automatically generated">
            <a:extLst>
              <a:ext uri="{FF2B5EF4-FFF2-40B4-BE49-F238E27FC236}">
                <a16:creationId xmlns:a16="http://schemas.microsoft.com/office/drawing/2014/main" id="{CCF5576C-62B1-481D-AC03-DF6EF4EAADCA}"/>
              </a:ext>
            </a:extLst>
          </p:cNvPr>
          <p:cNvPicPr>
            <a:picLocks noChangeAspect="1"/>
          </p:cNvPicPr>
          <p:nvPr/>
        </p:nvPicPr>
        <p:blipFill>
          <a:blip r:embed="rId11">
            <a:alphaModFix amt="67000"/>
            <a:extLst>
              <a:ext uri="{28A0092B-C50C-407E-A947-70E740481C1C}">
                <a14:useLocalDpi xmlns:a14="http://schemas.microsoft.com/office/drawing/2010/main" val="0"/>
              </a:ext>
            </a:extLst>
          </a:blip>
          <a:stretch>
            <a:fillRect/>
          </a:stretch>
        </p:blipFill>
        <p:spPr>
          <a:xfrm>
            <a:off x="1020971" y="4717110"/>
            <a:ext cx="2904803" cy="1272580"/>
          </a:xfrm>
          <a:prstGeom prst="rect">
            <a:avLst/>
          </a:prstGeom>
        </p:spPr>
      </p:pic>
      <p:sp>
        <p:nvSpPr>
          <p:cNvPr id="14" name="Title 1">
            <a:extLst>
              <a:ext uri="{FF2B5EF4-FFF2-40B4-BE49-F238E27FC236}">
                <a16:creationId xmlns:a16="http://schemas.microsoft.com/office/drawing/2014/main" id="{20D81FB5-EBA3-4BA3-8A79-46D12CAA9DB1}"/>
              </a:ext>
            </a:extLst>
          </p:cNvPr>
          <p:cNvSpPr txBox="1">
            <a:spLocks/>
          </p:cNvSpPr>
          <p:nvPr/>
        </p:nvSpPr>
        <p:spPr>
          <a:xfrm>
            <a:off x="270066" y="289957"/>
            <a:ext cx="11654187" cy="899537"/>
          </a:xfrm>
          <a:prstGeom prst="rect">
            <a:avLst/>
          </a:prstGeom>
        </p:spPr>
        <p:txBody>
          <a:bodyPr anchor="t"/>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marL="0" marR="0" lvl="0" indent="0" algn="l" defTabSz="914281"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solidFill>
                  <a:srgbClr val="FFFFFF"/>
                </a:solidFill>
                <a:effectLst/>
                <a:uLnTx/>
                <a:uFillTx/>
                <a:latin typeface="Segoe UI"/>
                <a:ea typeface="+mn-ea"/>
                <a:cs typeface="Segoe UI"/>
              </a:rPr>
              <a:t>Component Vendors</a:t>
            </a:r>
          </a:p>
        </p:txBody>
      </p:sp>
    </p:spTree>
    <p:extLst>
      <p:ext uri="{BB962C8B-B14F-4D97-AF65-F5344CB8AC3E}">
        <p14:creationId xmlns:p14="http://schemas.microsoft.com/office/powerpoint/2010/main" val="215780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026" name="Picture 2" descr="syncfusion controls for dot net maui">
            <a:extLst>
              <a:ext uri="{FF2B5EF4-FFF2-40B4-BE49-F238E27FC236}">
                <a16:creationId xmlns:a16="http://schemas.microsoft.com/office/drawing/2014/main" id="{AC275B40-C23C-1E41-3F03-0F9525D84B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3869" y="68263"/>
            <a:ext cx="11344262" cy="672147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rgbClr val="FFFFFF"/>
          </a:solidFill>
        </p:spPr>
      </p:pic>
    </p:spTree>
    <p:extLst>
      <p:ext uri="{BB962C8B-B14F-4D97-AF65-F5344CB8AC3E}">
        <p14:creationId xmlns:p14="http://schemas.microsoft.com/office/powerpoint/2010/main" val="37405809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lerik controls for dot net maui">
            <a:extLst>
              <a:ext uri="{FF2B5EF4-FFF2-40B4-BE49-F238E27FC236}">
                <a16:creationId xmlns:a16="http://schemas.microsoft.com/office/drawing/2014/main" id="{8D1C75D2-33FE-0E7E-7C6D-4795FF9A47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239" y="68263"/>
            <a:ext cx="11689521" cy="672147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rgbClr val="FFFFFF"/>
          </a:solidFill>
        </p:spPr>
      </p:pic>
    </p:spTree>
    <p:extLst>
      <p:ext uri="{BB962C8B-B14F-4D97-AF65-F5344CB8AC3E}">
        <p14:creationId xmlns:p14="http://schemas.microsoft.com/office/powerpoint/2010/main" val="37306668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074" name="Picture 2" descr="DevExpress controls for dot net maui">
            <a:extLst>
              <a:ext uri="{FF2B5EF4-FFF2-40B4-BE49-F238E27FC236}">
                <a16:creationId xmlns:a16="http://schemas.microsoft.com/office/drawing/2014/main" id="{B6267108-17F1-7F89-966E-5B824B2D47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650" y="97744"/>
            <a:ext cx="11950700" cy="666251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rgbClr val="FFFFFF"/>
          </a:solidFill>
        </p:spPr>
      </p:pic>
    </p:spTree>
    <p:extLst>
      <p:ext uri="{BB962C8B-B14F-4D97-AF65-F5344CB8AC3E}">
        <p14:creationId xmlns:p14="http://schemas.microsoft.com/office/powerpoint/2010/main" val="35835883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4098" name="Picture 2" descr="grial kit controls for .NET MAUI">
            <a:extLst>
              <a:ext uri="{FF2B5EF4-FFF2-40B4-BE49-F238E27FC236}">
                <a16:creationId xmlns:a16="http://schemas.microsoft.com/office/drawing/2014/main" id="{1C948128-D579-32F3-29A4-E0246C075E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650" y="187374"/>
            <a:ext cx="11950700" cy="648325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rgbClr val="FFFFFF"/>
          </a:solidFill>
        </p:spPr>
      </p:pic>
    </p:spTree>
    <p:extLst>
      <p:ext uri="{BB962C8B-B14F-4D97-AF65-F5344CB8AC3E}">
        <p14:creationId xmlns:p14="http://schemas.microsoft.com/office/powerpoint/2010/main" val="12784468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B2403-5914-0D23-452D-79BF4611F768}"/>
              </a:ext>
            </a:extLst>
          </p:cNvPr>
          <p:cNvSpPr>
            <a:spLocks noGrp="1"/>
          </p:cNvSpPr>
          <p:nvPr>
            <p:ph type="title"/>
          </p:nvPr>
        </p:nvSpPr>
        <p:spPr/>
        <p:txBody>
          <a:bodyPr/>
          <a:lstStyle/>
          <a:p>
            <a:endParaRPr lang="en-US"/>
          </a:p>
        </p:txBody>
      </p:sp>
      <p:pic>
        <p:nvPicPr>
          <p:cNvPr id="5122" name="Picture 2" descr="Image controls sample png">
            <a:extLst>
              <a:ext uri="{FF2B5EF4-FFF2-40B4-BE49-F238E27FC236}">
                <a16:creationId xmlns:a16="http://schemas.microsoft.com/office/drawing/2014/main" id="{10B20E63-503F-6F37-ABC9-DCFCB7FE1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775"/>
            <a:ext cx="12192000" cy="664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640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57C200-4DD1-85E3-4948-8730CA0A8F23}"/>
              </a:ext>
            </a:extLst>
          </p:cNvPr>
          <p:cNvPicPr>
            <a:picLocks noChangeAspect="1"/>
          </p:cNvPicPr>
          <p:nvPr/>
        </p:nvPicPr>
        <p:blipFill>
          <a:blip r:embed="rId2"/>
          <a:stretch>
            <a:fillRect/>
          </a:stretch>
        </p:blipFill>
        <p:spPr>
          <a:xfrm>
            <a:off x="3234442" y="601735"/>
            <a:ext cx="5723116" cy="5654530"/>
          </a:xfrm>
          <a:prstGeom prst="rect">
            <a:avLst/>
          </a:prstGeom>
        </p:spPr>
      </p:pic>
    </p:spTree>
    <p:extLst>
      <p:ext uri="{BB962C8B-B14F-4D97-AF65-F5344CB8AC3E}">
        <p14:creationId xmlns:p14="http://schemas.microsoft.com/office/powerpoint/2010/main" val="974583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38EE5-C630-D296-8F5E-C14736A39070}"/>
              </a:ext>
            </a:extLst>
          </p:cNvPr>
          <p:cNvPicPr>
            <a:picLocks noChangeAspect="1"/>
          </p:cNvPicPr>
          <p:nvPr/>
        </p:nvPicPr>
        <p:blipFill>
          <a:blip r:embed="rId2"/>
          <a:stretch>
            <a:fillRect/>
          </a:stretch>
        </p:blipFill>
        <p:spPr>
          <a:xfrm>
            <a:off x="2655187" y="93032"/>
            <a:ext cx="6881625" cy="6671935"/>
          </a:xfrm>
          <a:prstGeom prst="rect">
            <a:avLst/>
          </a:prstGeom>
        </p:spPr>
      </p:pic>
    </p:spTree>
    <p:extLst>
      <p:ext uri="{BB962C8B-B14F-4D97-AF65-F5344CB8AC3E}">
        <p14:creationId xmlns:p14="http://schemas.microsoft.com/office/powerpoint/2010/main" val="1866483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8A58E-1AC9-09BC-C1EC-8C90E5E37753}"/>
              </a:ext>
            </a:extLst>
          </p:cNvPr>
          <p:cNvPicPr>
            <a:picLocks noChangeAspect="1"/>
          </p:cNvPicPr>
          <p:nvPr/>
        </p:nvPicPr>
        <p:blipFill>
          <a:blip r:embed="rId2"/>
          <a:stretch>
            <a:fillRect/>
          </a:stretch>
        </p:blipFill>
        <p:spPr>
          <a:xfrm>
            <a:off x="2958083" y="0"/>
            <a:ext cx="6275834" cy="6926855"/>
          </a:xfrm>
          <a:prstGeom prst="rect">
            <a:avLst/>
          </a:prstGeom>
        </p:spPr>
      </p:pic>
    </p:spTree>
    <p:extLst>
      <p:ext uri="{BB962C8B-B14F-4D97-AF65-F5344CB8AC3E}">
        <p14:creationId xmlns:p14="http://schemas.microsoft.com/office/powerpoint/2010/main" val="2577560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FF78C42-DF00-400A-90EE-28DAF1AC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7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6F5D-6A9C-4D60-AFC0-0528F515395E}"/>
              </a:ext>
            </a:extLst>
          </p:cNvPr>
          <p:cNvSpPr>
            <a:spLocks noGrp="1"/>
          </p:cNvSpPr>
          <p:nvPr>
            <p:ph type="title"/>
          </p:nvPr>
        </p:nvSpPr>
        <p:spPr/>
        <p:txBody>
          <a:bodyPr/>
          <a:lstStyle/>
          <a:p>
            <a:endParaRPr lang="en-US"/>
          </a:p>
        </p:txBody>
      </p:sp>
      <p:pic>
        <p:nvPicPr>
          <p:cNvPr id="1026" name="Picture 2" descr="Logo">
            <a:extLst>
              <a:ext uri="{FF2B5EF4-FFF2-40B4-BE49-F238E27FC236}">
                <a16:creationId xmlns:a16="http://schemas.microsoft.com/office/drawing/2014/main" id="{B117AA1F-0CC9-4BF1-A902-24CB6830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4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A588-0552-49B2-BFE0-30A68B3D6BDB}"/>
              </a:ext>
            </a:extLst>
          </p:cNvPr>
          <p:cNvSpPr>
            <a:spLocks noGrp="1"/>
          </p:cNvSpPr>
          <p:nvPr>
            <p:ph type="title"/>
          </p:nvPr>
        </p:nvSpPr>
        <p:spPr/>
        <p:txBody>
          <a:bodyPr/>
          <a:lstStyle/>
          <a:p>
            <a:r>
              <a:rPr lang="en-US"/>
              <a:t>FAQs</a:t>
            </a:r>
          </a:p>
        </p:txBody>
      </p:sp>
      <p:sp>
        <p:nvSpPr>
          <p:cNvPr id="3" name="Text Placeholder 2">
            <a:extLst>
              <a:ext uri="{FF2B5EF4-FFF2-40B4-BE49-F238E27FC236}">
                <a16:creationId xmlns:a16="http://schemas.microsoft.com/office/drawing/2014/main" id="{CC408F2B-E135-409F-86B6-5B01E669A426}"/>
              </a:ext>
            </a:extLst>
          </p:cNvPr>
          <p:cNvSpPr>
            <a:spLocks noGrp="1"/>
          </p:cNvSpPr>
          <p:nvPr>
            <p:ph type="body" idx="1"/>
          </p:nvPr>
        </p:nvSpPr>
        <p:spPr/>
        <p:txBody>
          <a:bodyPr/>
          <a:lstStyle/>
          <a:p>
            <a:r>
              <a:rPr lang="en-US"/>
              <a:t>Questions, worries, and the hunt for the cheese.</a:t>
            </a:r>
          </a:p>
        </p:txBody>
      </p:sp>
    </p:spTree>
    <p:extLst>
      <p:ext uri="{BB962C8B-B14F-4D97-AF65-F5344CB8AC3E}">
        <p14:creationId xmlns:p14="http://schemas.microsoft.com/office/powerpoint/2010/main" val="3805528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Should I use </a:t>
            </a:r>
            <a:r>
              <a:rPr lang="en-US" err="1"/>
              <a:t>Xamarin.Forms</a:t>
            </a:r>
            <a:r>
              <a:rPr lang="en-US"/>
              <a:t> now, or wait for .NET MAUI?</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err="1"/>
              <a:t>Xamarin.Forms</a:t>
            </a:r>
            <a:r>
              <a:rPr lang="en-US"/>
              <a:t>. Your project will upgrade to .NET MAUI.</a:t>
            </a:r>
          </a:p>
        </p:txBody>
      </p:sp>
    </p:spTree>
    <p:extLst>
      <p:ext uri="{BB962C8B-B14F-4D97-AF65-F5344CB8AC3E}">
        <p14:creationId xmlns:p14="http://schemas.microsoft.com/office/powerpoint/2010/main" val="11234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fontScale="90000"/>
          </a:bodyPr>
          <a:lstStyle/>
          <a:p>
            <a:r>
              <a:rPr lang="en-US"/>
              <a:t>Will you migrate my solution to “Single Project”?</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835832"/>
          </a:xfrm>
        </p:spPr>
        <p:txBody>
          <a:bodyPr anchor="ctr">
            <a:normAutofit/>
          </a:bodyPr>
          <a:lstStyle/>
          <a:p>
            <a:r>
              <a:rPr lang="en-US"/>
              <a:t>No, your existing projects will continue to work without Single Project. We will migrate projects in place to the .NET 6 common project system. </a:t>
            </a:r>
          </a:p>
          <a:p>
            <a:endParaRPr lang="en-US"/>
          </a:p>
          <a:p>
            <a:r>
              <a:rPr lang="en-US"/>
              <a:t>Documentation will be provided if you wish to manually adopt Single Project.</a:t>
            </a:r>
          </a:p>
        </p:txBody>
      </p:sp>
    </p:spTree>
    <p:extLst>
      <p:ext uri="{BB962C8B-B14F-4D97-AF65-F5344CB8AC3E}">
        <p14:creationId xmlns:p14="http://schemas.microsoft.com/office/powerpoint/2010/main" val="261057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Do I need to rewrite custom renderers?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dirty="0"/>
              <a:t>No. We are making sure the renderer pattern still work.</a:t>
            </a:r>
          </a:p>
        </p:txBody>
      </p:sp>
      <p:sp>
        <p:nvSpPr>
          <p:cNvPr id="4" name="Subtitle 2">
            <a:extLst>
              <a:ext uri="{FF2B5EF4-FFF2-40B4-BE49-F238E27FC236}">
                <a16:creationId xmlns:a16="http://schemas.microsoft.com/office/drawing/2014/main" id="{34183AAB-AFB7-5D40-B6D8-EA188AEFB0FA}"/>
              </a:ext>
            </a:extLst>
          </p:cNvPr>
          <p:cNvSpPr txBox="1">
            <a:spLocks/>
          </p:cNvSpPr>
          <p:nvPr/>
        </p:nvSpPr>
        <p:spPr>
          <a:xfrm>
            <a:off x="1524000" y="4079875"/>
            <a:ext cx="9144000" cy="165576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You may want to migrate them to the lighter handler pattern at your convenience.</a:t>
            </a:r>
          </a:p>
        </p:txBody>
      </p:sp>
    </p:spTree>
    <p:extLst>
      <p:ext uri="{BB962C8B-B14F-4D97-AF65-F5344CB8AC3E}">
        <p14:creationId xmlns:p14="http://schemas.microsoft.com/office/powerpoint/2010/main" val="12876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3</a:t>
            </a:r>
            <a:r>
              <a:rPr lang="en-US" baseline="30000"/>
              <a:t>rd</a:t>
            </a:r>
            <a:r>
              <a:rPr lang="en-US"/>
              <a:t> party UI libraries continue to work?</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Yes! At a minimum they will need to recompile adding a target for .NET 6.</a:t>
            </a:r>
          </a:p>
        </p:txBody>
      </p:sp>
    </p:spTree>
    <p:extLst>
      <p:ext uri="{BB962C8B-B14F-4D97-AF65-F5344CB8AC3E}">
        <p14:creationId xmlns:p14="http://schemas.microsoft.com/office/powerpoint/2010/main" val="117489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Will .NET MAUI run on Linux?</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p:txBody>
          <a:bodyPr anchor="ctr"/>
          <a:lstStyle/>
          <a:p>
            <a:r>
              <a:rPr lang="en-US"/>
              <a:t>Linux is not a supported platform in this version of .NET MAUI. There is an unofficial backend implemented with GTK.</a:t>
            </a:r>
          </a:p>
        </p:txBody>
      </p:sp>
    </p:spTree>
    <p:extLst>
      <p:ext uri="{BB962C8B-B14F-4D97-AF65-F5344CB8AC3E}">
        <p14:creationId xmlns:p14="http://schemas.microsoft.com/office/powerpoint/2010/main" val="11995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8" y="531813"/>
            <a:ext cx="10791825" cy="5794375"/>
          </a:xfrm>
        </p:spPr>
        <p:txBody>
          <a:bodyPr anchor="ctr">
            <a:normAutofit/>
          </a:bodyPr>
          <a:lstStyle/>
          <a:p>
            <a:pPr algn="l">
              <a:lnSpc>
                <a:spcPct val="150000"/>
              </a:lnSpc>
            </a:pPr>
            <a:r>
              <a:rPr lang="en-US" dirty="0"/>
              <a:t>.NET MAUI </a:t>
            </a:r>
            <a:r>
              <a:rPr lang="en-US" dirty="0">
                <a:solidFill>
                  <a:schemeClr val="tx2">
                    <a:lumMod val="75000"/>
                  </a:schemeClr>
                </a:solidFill>
              </a:rPr>
              <a:t>is the most </a:t>
            </a:r>
            <a:r>
              <a:rPr lang="en-US" dirty="0"/>
              <a:t>productive</a:t>
            </a:r>
            <a:r>
              <a:rPr lang="en-US" dirty="0">
                <a:solidFill>
                  <a:schemeClr val="tx2">
                    <a:lumMod val="75000"/>
                  </a:schemeClr>
                </a:solidFill>
              </a:rPr>
              <a:t> way to develop native apps that </a:t>
            </a:r>
            <a:r>
              <a:rPr lang="en-US" dirty="0"/>
              <a:t>perform</a:t>
            </a:r>
            <a:r>
              <a:rPr lang="en-US" dirty="0">
                <a:solidFill>
                  <a:schemeClr val="tx2">
                    <a:lumMod val="75000"/>
                  </a:schemeClr>
                </a:solidFill>
              </a:rPr>
              <a:t> great on any device that runs Android, iOS, macOS, or Windows from a </a:t>
            </a:r>
            <a:r>
              <a:rPr lang="en-US" dirty="0"/>
              <a:t>single codebase</a:t>
            </a:r>
            <a:r>
              <a:rPr lang="en-US" dirty="0">
                <a:solidFill>
                  <a:schemeClr val="tx2">
                    <a:lumMod val="75000"/>
                  </a:schemeClr>
                </a:solidFill>
              </a:rPr>
              <a:t>.</a:t>
            </a:r>
          </a:p>
        </p:txBody>
      </p:sp>
    </p:spTree>
    <p:extLst>
      <p:ext uri="{BB962C8B-B14F-4D97-AF65-F5344CB8AC3E}">
        <p14:creationId xmlns:p14="http://schemas.microsoft.com/office/powerpoint/2010/main" val="2761359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What “flavor” of XAML will .NET MAUI use?</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a:t>The same XAML you use in </a:t>
            </a:r>
            <a:r>
              <a:rPr lang="en-US" dirty="0" err="1"/>
              <a:t>Xamarin.Forms</a:t>
            </a:r>
            <a:r>
              <a:rPr lang="en-US" dirty="0"/>
              <a:t> today. </a:t>
            </a:r>
          </a:p>
        </p:txBody>
      </p:sp>
    </p:spTree>
    <p:extLst>
      <p:ext uri="{BB962C8B-B14F-4D97-AF65-F5344CB8AC3E}">
        <p14:creationId xmlns:p14="http://schemas.microsoft.com/office/powerpoint/2010/main" val="263161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6CB5-7C9A-E44D-8E6C-FDAF0054C90C}"/>
              </a:ext>
            </a:extLst>
          </p:cNvPr>
          <p:cNvSpPr>
            <a:spLocks noGrp="1"/>
          </p:cNvSpPr>
          <p:nvPr>
            <p:ph type="ctrTitle"/>
          </p:nvPr>
        </p:nvSpPr>
        <p:spPr/>
        <p:txBody>
          <a:bodyPr>
            <a:normAutofit/>
          </a:bodyPr>
          <a:lstStyle/>
          <a:p>
            <a:r>
              <a:rPr lang="en-US"/>
              <a:t>Where can I follow progress?</a:t>
            </a:r>
          </a:p>
        </p:txBody>
      </p:sp>
      <p:sp>
        <p:nvSpPr>
          <p:cNvPr id="3" name="Subtitle 2">
            <a:extLst>
              <a:ext uri="{FF2B5EF4-FFF2-40B4-BE49-F238E27FC236}">
                <a16:creationId xmlns:a16="http://schemas.microsoft.com/office/drawing/2014/main" id="{53D7C5F4-6475-9E48-BAAF-E8C4BCB7EC6F}"/>
              </a:ext>
            </a:extLst>
          </p:cNvPr>
          <p:cNvSpPr>
            <a:spLocks noGrp="1"/>
          </p:cNvSpPr>
          <p:nvPr>
            <p:ph type="subTitle" idx="1"/>
          </p:nvPr>
        </p:nvSpPr>
        <p:spPr>
          <a:xfrm>
            <a:off x="1524000" y="3602038"/>
            <a:ext cx="9144000" cy="2601054"/>
          </a:xfrm>
        </p:spPr>
        <p:txBody>
          <a:bodyPr anchor="ctr"/>
          <a:lstStyle/>
          <a:p>
            <a:r>
              <a:rPr lang="en-US" dirty="0"/>
              <a:t>github.com/dotnet/</a:t>
            </a:r>
            <a:r>
              <a:rPr lang="en-US" dirty="0" err="1"/>
              <a:t>maui</a:t>
            </a:r>
            <a:endParaRPr lang="en-US" dirty="0"/>
          </a:p>
        </p:txBody>
      </p:sp>
    </p:spTree>
    <p:extLst>
      <p:ext uri="{BB962C8B-B14F-4D97-AF65-F5344CB8AC3E}">
        <p14:creationId xmlns:p14="http://schemas.microsoft.com/office/powerpoint/2010/main" val="108720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p:txBody>
          <a:bodyPr/>
          <a:lstStyle/>
          <a:p>
            <a:r>
              <a:rPr lang="en-US"/>
              <a:t>Thanks for joining	!</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358"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358"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358"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358"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marL="0" marR="0" lvl="0" indent="0" algn="ctr" defTabSz="93242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Code</a:t>
                </a:r>
              </a:p>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8946"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err="1">
                <a:solidFill>
                  <a:srgbClr val="FFFFFF"/>
                </a:solidFill>
                <a:latin typeface="Calibri" panose="020F0502020204030204"/>
              </a:rPr>
              <a:t>WinUI</a:t>
            </a:r>
            <a:endParaRPr lang="en-US" sz="160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711710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4" y="4272274"/>
            <a:ext cx="7097600"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7117104"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dirty="0">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614" y="4177827"/>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4820351"/>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dirty="0">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dirty="0">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7.40741E-7 L 8.33333E-7 0.10579 " pathEditMode="relative" rAng="0" ptsTypes="AA">
                                      <p:cBhvr>
                                        <p:cTn id="6" dur="750" fill="hold"/>
                                        <p:tgtEl>
                                          <p:spTgt spid="3"/>
                                        </p:tgtEl>
                                        <p:attrNameLst>
                                          <p:attrName>ppt_x</p:attrName>
                                          <p:attrName>ppt_y</p:attrName>
                                        </p:attrNameLst>
                                      </p:cBhvr>
                                      <p:rCtr x="0" y="5278"/>
                                    </p:animMotion>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4.16667E-7 -1.11111E-6 L 4.16667E-7 -0.33981 " pathEditMode="relative" rAng="0" ptsTypes="AA">
                                      <p:cBhvr>
                                        <p:cTn id="13" dur="2000" fill="hold"/>
                                        <p:tgtEl>
                                          <p:spTgt spid="18"/>
                                        </p:tgtEl>
                                        <p:attrNameLst>
                                          <p:attrName>ppt_x</p:attrName>
                                          <p:attrName>ppt_y</p:attrName>
                                        </p:attrNameLst>
                                      </p:cBhvr>
                                      <p:rCtr x="0" y="-16991"/>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2163</Words>
  <Application>Microsoft Office PowerPoint</Application>
  <PresentationFormat>Widescreen</PresentationFormat>
  <Paragraphs>418</Paragraphs>
  <Slides>62</Slides>
  <Notes>28</Notes>
  <HiddenSlides>0</HiddenSlides>
  <MMClips>2</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62</vt:i4>
      </vt:variant>
    </vt:vector>
  </HeadingPairs>
  <TitlesOfParts>
    <vt:vector size="80" baseType="lpstr">
      <vt:lpstr>-apple-system</vt:lpstr>
      <vt:lpstr>Arial</vt:lpstr>
      <vt:lpstr>Calibri Light</vt:lpstr>
      <vt:lpstr>Segoe UI</vt:lpstr>
      <vt:lpstr>Calibri</vt:lpstr>
      <vt:lpstr>Avenir LT Pro 45 Book</vt:lpstr>
      <vt:lpstr>Wingdings</vt:lpstr>
      <vt:lpstr> Fira Code</vt:lpstr>
      <vt:lpstr>Segoe UI Light</vt:lpstr>
      <vt:lpstr>Open Sans</vt:lpstr>
      <vt:lpstr>Segoe UI Semibold</vt:lpstr>
      <vt:lpstr>Consolas</vt:lpstr>
      <vt:lpstr>Office Theme</vt:lpstr>
      <vt:lpstr>1_Office Theme</vt:lpstr>
      <vt:lpstr>2_Office Theme</vt:lpstr>
      <vt:lpstr>1_9-51151_Build_Black_Template</vt:lpstr>
      <vt:lpstr>5_Office Theme</vt:lpstr>
      <vt:lpstr>5-30629_Build_Template_WHITE</vt:lpstr>
      <vt:lpstr>Introduction to App Development with .NET MAUI</vt:lpstr>
      <vt:lpstr>Agenda</vt:lpstr>
      <vt:lpstr>PowerPoint Presentation</vt:lpstr>
      <vt:lpstr>PowerPoint Presentation</vt:lpstr>
      <vt:lpstr>PowerPoint Presentation</vt:lpstr>
      <vt:lpstr>.NET MAUI is the most productive way to develop native apps that perform great on any device that runs Android, iOS, macOS, or Windows from a single codebase.</vt:lpstr>
      <vt:lpstr>PowerPoint Presentation</vt:lpstr>
      <vt:lpstr>.NET MAUI App Architecture</vt:lpstr>
      <vt:lpstr>PowerPoint Presentation</vt:lpstr>
      <vt:lpstr>Rich Library of Controls</vt:lpstr>
      <vt:lpstr>PowerPoint Presentation</vt:lpstr>
      <vt:lpstr>Controls</vt:lpstr>
      <vt:lpstr>Building UI in .NET MAUI</vt:lpstr>
      <vt:lpstr>Layouts</vt:lpstr>
      <vt:lpstr>Abundant Styling Options</vt:lpstr>
      <vt:lpstr>Easily customize controls</vt:lpstr>
      <vt:lpstr>Pixel Perfect UI with Maui.Graphics</vt:lpstr>
      <vt:lpstr>Project System Improvements</vt:lpstr>
      <vt:lpstr>Single Project</vt:lpstr>
      <vt:lpstr>Single Project</vt:lpstr>
      <vt:lpstr>Single Project</vt:lpstr>
      <vt:lpstr>Single Project</vt:lpstr>
      <vt:lpstr>Faster Development</vt:lpstr>
      <vt:lpstr>Visual Studio 2022</vt:lpstr>
      <vt:lpstr>Visual Studio 2022 for Mac</vt:lpstr>
      <vt:lpstr>Code it Live</vt:lpstr>
      <vt:lpstr>Windows and iOS</vt:lpstr>
      <vt:lpstr>Remote iOS Simulator</vt:lpstr>
      <vt:lpstr>And beyond</vt:lpstr>
      <vt:lpstr>Cross-Platform APIs</vt:lpstr>
      <vt:lpstr>PowerPoint Presentation</vt:lpstr>
      <vt:lpstr>Geolocation Example</vt:lpstr>
      <vt:lpstr>Geolocation Example</vt:lpstr>
      <vt:lpstr>Blazor Hybrid</vt:lpstr>
      <vt:lpstr>Hybrid Architecture - .NET MAUI &amp; Blazor</vt:lpstr>
      <vt:lpstr>.NET brings rich choices for devs and dev teams</vt:lpstr>
      <vt:lpstr>Microsoft.Maui.Graphics</vt:lpstr>
      <vt:lpstr>.NET MAUI Ecosystem</vt:lpstr>
      <vt:lpstr>Core Community Packages Ready!</vt:lpstr>
      <vt:lpstr>PowerPoint Presentation</vt:lpstr>
      <vt:lpstr>Comet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FAQs</vt:lpstr>
      <vt:lpstr>Should I use Xamarin.Forms now, or wait for .NET MAUI?</vt:lpstr>
      <vt:lpstr>Will you migrate my solution to “Single Project”?</vt:lpstr>
      <vt:lpstr>Do I need to rewrite custom renderers?</vt:lpstr>
      <vt:lpstr>Will 3rd party UI libraries continue to work?</vt:lpstr>
      <vt:lpstr>Will .NET MAUI run on Linux?</vt:lpstr>
      <vt:lpstr>What “flavor” of XAML will .NET MAUI use?</vt:lpstr>
      <vt:lpstr>Where can I follow progress?</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2022-06-28T17:11:51Z</dcterms:created>
  <dcterms:modified xsi:type="dcterms:W3CDTF">2022-06-28T17:33:49Z</dcterms:modified>
</cp:coreProperties>
</file>